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123"/>
  </p:notesMasterIdLst>
  <p:handoutMasterIdLst>
    <p:handoutMasterId r:id="rId124"/>
  </p:handoutMasterIdLst>
  <p:sldIdLst>
    <p:sldId id="628" r:id="rId5"/>
    <p:sldId id="635" r:id="rId6"/>
    <p:sldId id="656" r:id="rId7"/>
    <p:sldId id="915" r:id="rId8"/>
    <p:sldId id="909" r:id="rId9"/>
    <p:sldId id="930" r:id="rId10"/>
    <p:sldId id="910" r:id="rId11"/>
    <p:sldId id="911" r:id="rId12"/>
    <p:sldId id="912" r:id="rId13"/>
    <p:sldId id="921" r:id="rId14"/>
    <p:sldId id="922" r:id="rId15"/>
    <p:sldId id="923" r:id="rId16"/>
    <p:sldId id="925" r:id="rId17"/>
    <p:sldId id="916" r:id="rId18"/>
    <p:sldId id="913" r:id="rId19"/>
    <p:sldId id="931" r:id="rId20"/>
    <p:sldId id="914" r:id="rId21"/>
    <p:sldId id="637" r:id="rId22"/>
    <p:sldId id="776" r:id="rId23"/>
    <p:sldId id="887" r:id="rId24"/>
    <p:sldId id="888" r:id="rId25"/>
    <p:sldId id="694" r:id="rId26"/>
    <p:sldId id="947" r:id="rId27"/>
    <p:sldId id="941" r:id="rId28"/>
    <p:sldId id="695" r:id="rId29"/>
    <p:sldId id="696" r:id="rId30"/>
    <p:sldId id="697" r:id="rId31"/>
    <p:sldId id="942" r:id="rId32"/>
    <p:sldId id="779" r:id="rId33"/>
    <p:sldId id="698" r:id="rId34"/>
    <p:sldId id="766" r:id="rId35"/>
    <p:sldId id="700" r:id="rId36"/>
    <p:sldId id="701" r:id="rId37"/>
    <p:sldId id="767" r:id="rId38"/>
    <p:sldId id="769" r:id="rId39"/>
    <p:sldId id="707" r:id="rId40"/>
    <p:sldId id="770" r:id="rId41"/>
    <p:sldId id="709" r:id="rId42"/>
    <p:sldId id="797" r:id="rId43"/>
    <p:sldId id="798" r:id="rId44"/>
    <p:sldId id="799" r:id="rId45"/>
    <p:sldId id="800" r:id="rId46"/>
    <p:sldId id="801" r:id="rId47"/>
    <p:sldId id="802" r:id="rId48"/>
    <p:sldId id="919" r:id="rId49"/>
    <p:sldId id="803" r:id="rId50"/>
    <p:sldId id="804" r:id="rId51"/>
    <p:sldId id="993" r:id="rId52"/>
    <p:sldId id="977" r:id="rId53"/>
    <p:sldId id="982" r:id="rId54"/>
    <p:sldId id="979" r:id="rId55"/>
    <p:sldId id="981" r:id="rId56"/>
    <p:sldId id="978" r:id="rId57"/>
    <p:sldId id="983" r:id="rId58"/>
    <p:sldId id="980" r:id="rId59"/>
    <p:sldId id="984" r:id="rId60"/>
    <p:sldId id="949" r:id="rId61"/>
    <p:sldId id="806" r:id="rId62"/>
    <p:sldId id="718" r:id="rId63"/>
    <p:sldId id="719" r:id="rId64"/>
    <p:sldId id="994" r:id="rId65"/>
    <p:sldId id="731" r:id="rId66"/>
    <p:sldId id="936" r:id="rId67"/>
    <p:sldId id="990" r:id="rId68"/>
    <p:sldId id="998" r:id="rId69"/>
    <p:sldId id="997" r:id="rId70"/>
    <p:sldId id="999" r:id="rId71"/>
    <p:sldId id="710" r:id="rId72"/>
    <p:sldId id="995" r:id="rId73"/>
    <p:sldId id="924" r:id="rId74"/>
    <p:sldId id="937" r:id="rId75"/>
    <p:sldId id="996" r:id="rId76"/>
    <p:sldId id="716" r:id="rId77"/>
    <p:sldId id="792" r:id="rId78"/>
    <p:sldId id="793" r:id="rId79"/>
    <p:sldId id="794" r:id="rId80"/>
    <p:sldId id="1000" r:id="rId81"/>
    <p:sldId id="1001" r:id="rId82"/>
    <p:sldId id="1002" r:id="rId83"/>
    <p:sldId id="926" r:id="rId84"/>
    <p:sldId id="938" r:id="rId85"/>
    <p:sldId id="1003" r:id="rId86"/>
    <p:sldId id="928" r:id="rId87"/>
    <p:sldId id="1004" r:id="rId88"/>
    <p:sldId id="1005" r:id="rId89"/>
    <p:sldId id="985" r:id="rId90"/>
    <p:sldId id="986" r:id="rId91"/>
    <p:sldId id="988" r:id="rId92"/>
    <p:sldId id="987" r:id="rId93"/>
    <p:sldId id="1006" r:id="rId94"/>
    <p:sldId id="939" r:id="rId95"/>
    <p:sldId id="940" r:id="rId96"/>
    <p:sldId id="927" r:id="rId97"/>
    <p:sldId id="1007" r:id="rId98"/>
    <p:sldId id="918" r:id="rId99"/>
    <p:sldId id="917" r:id="rId100"/>
    <p:sldId id="932" r:id="rId101"/>
    <p:sldId id="933" r:id="rId102"/>
    <p:sldId id="1009" r:id="rId103"/>
    <p:sldId id="954" r:id="rId104"/>
    <p:sldId id="952" r:id="rId105"/>
    <p:sldId id="955" r:id="rId106"/>
    <p:sldId id="945" r:id="rId107"/>
    <p:sldId id="989" r:id="rId108"/>
    <p:sldId id="951" r:id="rId109"/>
    <p:sldId id="953" r:id="rId110"/>
    <p:sldId id="976" r:id="rId111"/>
    <p:sldId id="973" r:id="rId112"/>
    <p:sldId id="991" r:id="rId113"/>
    <p:sldId id="970" r:id="rId114"/>
    <p:sldId id="972" r:id="rId115"/>
    <p:sldId id="974" r:id="rId116"/>
    <p:sldId id="975" r:id="rId117"/>
    <p:sldId id="950" r:id="rId118"/>
    <p:sldId id="907" r:id="rId119"/>
    <p:sldId id="1008" r:id="rId120"/>
    <p:sldId id="948" r:id="rId121"/>
    <p:sldId id="946" r:id="rId1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0000"/>
    <a:srgbClr val="FFCC99"/>
    <a:srgbClr val="C00000"/>
    <a:srgbClr val="009999"/>
    <a:srgbClr val="009900"/>
    <a:srgbClr val="00E7E2"/>
    <a:srgbClr val="00B0AC"/>
    <a:srgbClr val="BDD2E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4" autoAdjust="0"/>
    <p:restoredTop sz="86183" autoAdjust="0"/>
  </p:normalViewPr>
  <p:slideViewPr>
    <p:cSldViewPr>
      <p:cViewPr varScale="1">
        <p:scale>
          <a:sx n="68" d="100"/>
          <a:sy n="68" d="100"/>
        </p:scale>
        <p:origin x="112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184D6-DE10-45B3-B44C-E621220A1797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502E9A-BDBD-433B-B038-444B7BA17CC2}">
      <dgm:prSet/>
      <dgm:spPr>
        <a:solidFill>
          <a:srgbClr val="000000"/>
        </a:solidFill>
      </dgm:spPr>
      <dgm:t>
        <a:bodyPr/>
        <a:lstStyle/>
        <a:p>
          <a:r>
            <a:rPr lang="pt-BR"/>
            <a:t>Portanto, </a:t>
          </a:r>
          <a:r>
            <a:rPr lang="pt-BR" b="1"/>
            <a:t>o objeto é uma entidade do mundo real que merece representação para o ambiente estudado</a:t>
          </a:r>
          <a:r>
            <a:rPr lang="pt-BR"/>
            <a:t>. </a:t>
          </a:r>
          <a:endParaRPr lang="en-US"/>
        </a:p>
      </dgm:t>
    </dgm:pt>
    <dgm:pt modelId="{AE13180A-3A63-4437-8FC8-1C8CEE5BACAA}" type="parTrans" cxnId="{7CB430C7-4FCF-48F0-82B4-A9509D83F910}">
      <dgm:prSet/>
      <dgm:spPr/>
      <dgm:t>
        <a:bodyPr/>
        <a:lstStyle/>
        <a:p>
          <a:endParaRPr lang="en-US"/>
        </a:p>
      </dgm:t>
    </dgm:pt>
    <dgm:pt modelId="{44BB61BB-FD7C-4898-9296-B422EA477952}" type="sibTrans" cxnId="{7CB430C7-4FCF-48F0-82B4-A9509D83F910}">
      <dgm:prSet/>
      <dgm:spPr/>
      <dgm:t>
        <a:bodyPr/>
        <a:lstStyle/>
        <a:p>
          <a:endParaRPr lang="en-US"/>
        </a:p>
      </dgm:t>
    </dgm:pt>
    <dgm:pt modelId="{75DFF864-420A-4DAE-A23E-116135AD0F78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Objetos são instâncias de classes, que determinam qual informação um objeto contém e como ele pode manipulá-la. </a:t>
          </a:r>
          <a:endParaRPr lang="en-US" dirty="0"/>
        </a:p>
      </dgm:t>
    </dgm:pt>
    <dgm:pt modelId="{2607290C-5340-4DC6-B1FD-57DC7EF8C831}" type="parTrans" cxnId="{8756FD2C-3F41-4971-AF9C-FBC1E9352325}">
      <dgm:prSet/>
      <dgm:spPr/>
      <dgm:t>
        <a:bodyPr/>
        <a:lstStyle/>
        <a:p>
          <a:endParaRPr lang="en-US"/>
        </a:p>
      </dgm:t>
    </dgm:pt>
    <dgm:pt modelId="{A4C82F39-FEA6-4AFE-ADFC-637F439943EF}" type="sibTrans" cxnId="{8756FD2C-3F41-4971-AF9C-FBC1E9352325}">
      <dgm:prSet/>
      <dgm:spPr/>
      <dgm:t>
        <a:bodyPr/>
        <a:lstStyle/>
        <a:p>
          <a:endParaRPr lang="en-US"/>
        </a:p>
      </dgm:t>
    </dgm:pt>
    <dgm:pt modelId="{7A334A98-6A80-465D-903A-4C898C80A62B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É uma entidade capaz de reter um estado (informação) e que oferece uma série de operações (comportamento) ou para examinar ou para afetar este estado. </a:t>
          </a:r>
          <a:endParaRPr lang="en-US" dirty="0"/>
        </a:p>
      </dgm:t>
    </dgm:pt>
    <dgm:pt modelId="{29D504A3-8515-4BF9-9A50-CA7B3D2A7568}" type="parTrans" cxnId="{0E42D9D0-B468-4A4B-BAF5-2342F0056960}">
      <dgm:prSet/>
      <dgm:spPr/>
      <dgm:t>
        <a:bodyPr/>
        <a:lstStyle/>
        <a:p>
          <a:endParaRPr lang="en-US"/>
        </a:p>
      </dgm:t>
    </dgm:pt>
    <dgm:pt modelId="{8D278A0B-8276-4740-A49C-41FC0604FA91}" type="sibTrans" cxnId="{0E42D9D0-B468-4A4B-BAF5-2342F0056960}">
      <dgm:prSet/>
      <dgm:spPr/>
      <dgm:t>
        <a:bodyPr/>
        <a:lstStyle/>
        <a:p>
          <a:endParaRPr lang="en-US"/>
        </a:p>
      </dgm:t>
    </dgm:pt>
    <dgm:pt modelId="{0D0C2234-FB6D-4F66-893A-F3DFF9CAE574}">
      <dgm:prSet/>
      <dgm:spPr>
        <a:solidFill>
          <a:srgbClr val="000000"/>
        </a:solidFill>
      </dgm:spPr>
      <dgm:t>
        <a:bodyPr/>
        <a:lstStyle/>
        <a:p>
          <a:r>
            <a:rPr lang="pt-BR" dirty="0"/>
            <a:t>É através deles que praticamente todo o processamento ocorre em sistemas implementados com linguagens de programação orientadas a objetos. </a:t>
          </a:r>
          <a:endParaRPr lang="en-US" dirty="0"/>
        </a:p>
      </dgm:t>
    </dgm:pt>
    <dgm:pt modelId="{2C4F8374-336E-492F-A311-C3E637367104}" type="parTrans" cxnId="{13D80CB1-FF84-469B-841B-8E5880F6A9C0}">
      <dgm:prSet/>
      <dgm:spPr/>
      <dgm:t>
        <a:bodyPr/>
        <a:lstStyle/>
        <a:p>
          <a:endParaRPr lang="en-US"/>
        </a:p>
      </dgm:t>
    </dgm:pt>
    <dgm:pt modelId="{DB5E61BF-0FE9-42F3-A42D-E5DB13FDD257}" type="sibTrans" cxnId="{13D80CB1-FF84-469B-841B-8E5880F6A9C0}">
      <dgm:prSet/>
      <dgm:spPr/>
      <dgm:t>
        <a:bodyPr/>
        <a:lstStyle/>
        <a:p>
          <a:endParaRPr lang="en-US"/>
        </a:p>
      </dgm:t>
    </dgm:pt>
    <dgm:pt modelId="{53B1AC98-77E4-4B8E-B70B-F40F25B051BE}" type="pres">
      <dgm:prSet presAssocID="{005184D6-DE10-45B3-B44C-E621220A1797}" presName="linear" presStyleCnt="0">
        <dgm:presLayoutVars>
          <dgm:animLvl val="lvl"/>
          <dgm:resizeHandles val="exact"/>
        </dgm:presLayoutVars>
      </dgm:prSet>
      <dgm:spPr/>
    </dgm:pt>
    <dgm:pt modelId="{ACA5F97D-43C3-47D6-AC17-CFA0799B01C6}" type="pres">
      <dgm:prSet presAssocID="{67502E9A-BDBD-433B-B038-444B7BA17C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D00EEE8-5758-4484-90B7-A02B24F8152E}" type="pres">
      <dgm:prSet presAssocID="{44BB61BB-FD7C-4898-9296-B422EA477952}" presName="spacer" presStyleCnt="0"/>
      <dgm:spPr/>
    </dgm:pt>
    <dgm:pt modelId="{29A74E9C-1D6B-4B29-A19B-A18127CE9031}" type="pres">
      <dgm:prSet presAssocID="{75DFF864-420A-4DAE-A23E-116135AD0F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5D42D0-F126-4191-A983-DE325CEAB149}" type="pres">
      <dgm:prSet presAssocID="{A4C82F39-FEA6-4AFE-ADFC-637F439943EF}" presName="spacer" presStyleCnt="0"/>
      <dgm:spPr/>
    </dgm:pt>
    <dgm:pt modelId="{B6B7FEC5-528F-45F1-8570-577D20EA738F}" type="pres">
      <dgm:prSet presAssocID="{7A334A98-6A80-465D-903A-4C898C80A6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81C6EB-EB78-40CB-87DB-B7DFD20AF394}" type="pres">
      <dgm:prSet presAssocID="{8D278A0B-8276-4740-A49C-41FC0604FA91}" presName="spacer" presStyleCnt="0"/>
      <dgm:spPr/>
    </dgm:pt>
    <dgm:pt modelId="{D5B82796-F744-4D9F-9F0D-9239B411A770}" type="pres">
      <dgm:prSet presAssocID="{0D0C2234-FB6D-4F66-893A-F3DFF9CAE5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31D30C-8CE8-4F29-93FD-54E26BD9F957}" type="presOf" srcId="{75DFF864-420A-4DAE-A23E-116135AD0F78}" destId="{29A74E9C-1D6B-4B29-A19B-A18127CE9031}" srcOrd="0" destOrd="0" presId="urn:microsoft.com/office/officeart/2005/8/layout/vList2"/>
    <dgm:cxn modelId="{6373442C-75E3-4D9C-958A-F96682988C3E}" type="presOf" srcId="{005184D6-DE10-45B3-B44C-E621220A1797}" destId="{53B1AC98-77E4-4B8E-B70B-F40F25B051BE}" srcOrd="0" destOrd="0" presId="urn:microsoft.com/office/officeart/2005/8/layout/vList2"/>
    <dgm:cxn modelId="{8756FD2C-3F41-4971-AF9C-FBC1E9352325}" srcId="{005184D6-DE10-45B3-B44C-E621220A1797}" destId="{75DFF864-420A-4DAE-A23E-116135AD0F78}" srcOrd="1" destOrd="0" parTransId="{2607290C-5340-4DC6-B1FD-57DC7EF8C831}" sibTransId="{A4C82F39-FEA6-4AFE-ADFC-637F439943EF}"/>
    <dgm:cxn modelId="{4C06E549-2F4F-4EB5-AB44-4DB284626111}" type="presOf" srcId="{67502E9A-BDBD-433B-B038-444B7BA17CC2}" destId="{ACA5F97D-43C3-47D6-AC17-CFA0799B01C6}" srcOrd="0" destOrd="0" presId="urn:microsoft.com/office/officeart/2005/8/layout/vList2"/>
    <dgm:cxn modelId="{AB242CA2-3BA3-4875-9594-7BD210F65E91}" type="presOf" srcId="{7A334A98-6A80-465D-903A-4C898C80A62B}" destId="{B6B7FEC5-528F-45F1-8570-577D20EA738F}" srcOrd="0" destOrd="0" presId="urn:microsoft.com/office/officeart/2005/8/layout/vList2"/>
    <dgm:cxn modelId="{13D80CB1-FF84-469B-841B-8E5880F6A9C0}" srcId="{005184D6-DE10-45B3-B44C-E621220A1797}" destId="{0D0C2234-FB6D-4F66-893A-F3DFF9CAE574}" srcOrd="3" destOrd="0" parTransId="{2C4F8374-336E-492F-A311-C3E637367104}" sibTransId="{DB5E61BF-0FE9-42F3-A42D-E5DB13FDD257}"/>
    <dgm:cxn modelId="{7CB430C7-4FCF-48F0-82B4-A9509D83F910}" srcId="{005184D6-DE10-45B3-B44C-E621220A1797}" destId="{67502E9A-BDBD-433B-B038-444B7BA17CC2}" srcOrd="0" destOrd="0" parTransId="{AE13180A-3A63-4437-8FC8-1C8CEE5BACAA}" sibTransId="{44BB61BB-FD7C-4898-9296-B422EA477952}"/>
    <dgm:cxn modelId="{0E42D9D0-B468-4A4B-BAF5-2342F0056960}" srcId="{005184D6-DE10-45B3-B44C-E621220A1797}" destId="{7A334A98-6A80-465D-903A-4C898C80A62B}" srcOrd="2" destOrd="0" parTransId="{29D504A3-8515-4BF9-9A50-CA7B3D2A7568}" sibTransId="{8D278A0B-8276-4740-A49C-41FC0604FA91}"/>
    <dgm:cxn modelId="{F19C31EC-3467-45D6-B0ED-F022F6434227}" type="presOf" srcId="{0D0C2234-FB6D-4F66-893A-F3DFF9CAE574}" destId="{D5B82796-F744-4D9F-9F0D-9239B411A770}" srcOrd="0" destOrd="0" presId="urn:microsoft.com/office/officeart/2005/8/layout/vList2"/>
    <dgm:cxn modelId="{0875024A-8A52-4DBC-8A2D-7D0E0FB8E541}" type="presParOf" srcId="{53B1AC98-77E4-4B8E-B70B-F40F25B051BE}" destId="{ACA5F97D-43C3-47D6-AC17-CFA0799B01C6}" srcOrd="0" destOrd="0" presId="urn:microsoft.com/office/officeart/2005/8/layout/vList2"/>
    <dgm:cxn modelId="{30D71719-2A65-41BC-9EF4-C8E3BAE1DDED}" type="presParOf" srcId="{53B1AC98-77E4-4B8E-B70B-F40F25B051BE}" destId="{9D00EEE8-5758-4484-90B7-A02B24F8152E}" srcOrd="1" destOrd="0" presId="urn:microsoft.com/office/officeart/2005/8/layout/vList2"/>
    <dgm:cxn modelId="{20C72B69-B49D-4842-A2C2-D36630B03556}" type="presParOf" srcId="{53B1AC98-77E4-4B8E-B70B-F40F25B051BE}" destId="{29A74E9C-1D6B-4B29-A19B-A18127CE9031}" srcOrd="2" destOrd="0" presId="urn:microsoft.com/office/officeart/2005/8/layout/vList2"/>
    <dgm:cxn modelId="{6CCDC07F-92D9-4B77-8138-CC1FF5BD7A95}" type="presParOf" srcId="{53B1AC98-77E4-4B8E-B70B-F40F25B051BE}" destId="{705D42D0-F126-4191-A983-DE325CEAB149}" srcOrd="3" destOrd="0" presId="urn:microsoft.com/office/officeart/2005/8/layout/vList2"/>
    <dgm:cxn modelId="{938AEEFA-32B2-4306-8791-1B9BE243596A}" type="presParOf" srcId="{53B1AC98-77E4-4B8E-B70B-F40F25B051BE}" destId="{B6B7FEC5-528F-45F1-8570-577D20EA738F}" srcOrd="4" destOrd="0" presId="urn:microsoft.com/office/officeart/2005/8/layout/vList2"/>
    <dgm:cxn modelId="{1C5D159F-FA8C-40B3-B531-70E1961D7B07}" type="presParOf" srcId="{53B1AC98-77E4-4B8E-B70B-F40F25B051BE}" destId="{2981C6EB-EB78-40CB-87DB-B7DFD20AF394}" srcOrd="5" destOrd="0" presId="urn:microsoft.com/office/officeart/2005/8/layout/vList2"/>
    <dgm:cxn modelId="{557C18F6-9A3E-496A-AADB-5455653BF217}" type="presParOf" srcId="{53B1AC98-77E4-4B8E-B70B-F40F25B051BE}" destId="{D5B82796-F744-4D9F-9F0D-9239B411A7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5F97D-43C3-47D6-AC17-CFA0799B01C6}">
      <dsp:nvSpPr>
        <dsp:cNvPr id="0" name=""/>
        <dsp:cNvSpPr/>
      </dsp:nvSpPr>
      <dsp:spPr>
        <a:xfrm>
          <a:off x="0" y="2995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Portanto, </a:t>
          </a:r>
          <a:r>
            <a:rPr lang="pt-BR" sz="2000" b="1" kern="1200"/>
            <a:t>o objeto é uma entidade do mundo real que merece representação para o ambiente estudado</a:t>
          </a:r>
          <a:r>
            <a:rPr lang="pt-BR" sz="2000" kern="1200"/>
            <a:t>. </a:t>
          </a:r>
          <a:endParaRPr lang="en-US" sz="2000" kern="1200"/>
        </a:p>
      </dsp:txBody>
      <dsp:txXfrm>
        <a:off x="53402" y="83358"/>
        <a:ext cx="8122796" cy="987146"/>
      </dsp:txXfrm>
    </dsp:sp>
    <dsp:sp modelId="{29A74E9C-1D6B-4B29-A19B-A18127CE9031}">
      <dsp:nvSpPr>
        <dsp:cNvPr id="0" name=""/>
        <dsp:cNvSpPr/>
      </dsp:nvSpPr>
      <dsp:spPr>
        <a:xfrm>
          <a:off x="0" y="118150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Objetos são instâncias de classes, que determinam qual informação um objeto contém e como ele pode manipulá-la. </a:t>
          </a:r>
          <a:endParaRPr lang="en-US" sz="2000" kern="1200" dirty="0"/>
        </a:p>
      </dsp:txBody>
      <dsp:txXfrm>
        <a:off x="53402" y="1234908"/>
        <a:ext cx="8122796" cy="987146"/>
      </dsp:txXfrm>
    </dsp:sp>
    <dsp:sp modelId="{B6B7FEC5-528F-45F1-8570-577D20EA738F}">
      <dsp:nvSpPr>
        <dsp:cNvPr id="0" name=""/>
        <dsp:cNvSpPr/>
      </dsp:nvSpPr>
      <dsp:spPr>
        <a:xfrm>
          <a:off x="0" y="233305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É uma entidade capaz de reter um estado (informação) e que oferece uma série de operações (comportamento) ou para examinar ou para afetar este estado. </a:t>
          </a:r>
          <a:endParaRPr lang="en-US" sz="2000" kern="1200" dirty="0"/>
        </a:p>
      </dsp:txBody>
      <dsp:txXfrm>
        <a:off x="53402" y="2386458"/>
        <a:ext cx="8122796" cy="987146"/>
      </dsp:txXfrm>
    </dsp:sp>
    <dsp:sp modelId="{D5B82796-F744-4D9F-9F0D-9239B411A770}">
      <dsp:nvSpPr>
        <dsp:cNvPr id="0" name=""/>
        <dsp:cNvSpPr/>
      </dsp:nvSpPr>
      <dsp:spPr>
        <a:xfrm>
          <a:off x="0" y="3484606"/>
          <a:ext cx="8229600" cy="1093950"/>
        </a:xfrm>
        <a:prstGeom prst="roundRect">
          <a:avLst/>
        </a:prstGeom>
        <a:solidFill>
          <a:srgbClr val="0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É através deles que praticamente todo o processamento ocorre em sistemas implementados com linguagens de programação orientadas a objetos. </a:t>
          </a:r>
          <a:endParaRPr lang="en-US" sz="2000" kern="1200" dirty="0"/>
        </a:p>
      </dsp:txBody>
      <dsp:txXfrm>
        <a:off x="53402" y="3538008"/>
        <a:ext cx="8122796" cy="98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9840EC-2B8D-4B3E-8722-7849532B0BF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69416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Click to edit Master text styles</a:t>
            </a:r>
          </a:p>
          <a:p>
            <a:pPr lvl="1"/>
            <a:r>
              <a:rPr lang="en-US" altLang="pt-BR" noProof="0"/>
              <a:t>Second level</a:t>
            </a:r>
          </a:p>
          <a:p>
            <a:pPr lvl="2"/>
            <a:r>
              <a:rPr lang="en-US" altLang="pt-BR" noProof="0"/>
              <a:t>Third level</a:t>
            </a:r>
          </a:p>
          <a:p>
            <a:pPr lvl="3"/>
            <a:r>
              <a:rPr lang="en-US" altLang="pt-BR" noProof="0"/>
              <a:t>Fourth level</a:t>
            </a:r>
          </a:p>
          <a:p>
            <a:pPr lvl="4"/>
            <a:r>
              <a:rPr lang="en-US" altLang="pt-BR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DD86E95-A809-442B-9621-AB02D335BB6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68056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06696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80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1099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81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4055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86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5221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Parei com turma Q/R terça feira 11/03/25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89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8229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104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5123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abstração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é o ponto de partida para a criação de programas utilizando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Programação Orientada a Objeto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Trata-se da capacidade de extrair dos personagens ou dos itens presentes no contexto, suas principais características, criando, dessa forma, objetos.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166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8228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4844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51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7713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52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7120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53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72166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63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4631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Encapsulamento serve para controlar o acesso aos atributos e métodos de uma classe.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É uma forma eficiente de proteger os dados manipulados dentro da classe, além de determinar onde esta classe poderá ser manipulada.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D86E95-A809-442B-9621-AB02D335BB64}" type="slidenum">
              <a:rPr lang="en-US" altLang="pt-BR" smtClean="0"/>
              <a:pPr>
                <a:defRPr/>
              </a:pPr>
              <a:t>74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3940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31A2-0027-4D73-8348-902D2A1E0A8B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7409F-C255-4942-8167-3519089F74A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46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2F788-4B07-40AE-85D1-F7F8F87890B0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41ABD-586C-4934-B677-C3503A0324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19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84800" cy="460851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q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12875"/>
            <a:ext cx="5384800" cy="4608513"/>
          </a:xfrm>
        </p:spPr>
        <p:txBody>
          <a:bodyPr/>
          <a:lstStyle>
            <a:lvl1pPr>
              <a:defRPr sz="2000"/>
            </a:lvl1pPr>
            <a:lvl2pPr marL="742950" indent="-285750">
              <a:buFont typeface="Wingdings" pitchFamily="2" charset="2"/>
              <a:buChar char="q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A226F-11FF-4662-AA7A-7B38FCFC7B1E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0D40A-4810-4481-A3E1-83BC2AF7786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00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2BA6-753D-425C-9662-CD798C375CAA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126DC-6E26-4A42-9806-1DBDEF2ABBB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382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ADE02-923D-494B-B2FB-7EA72E59FC88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6E88D-D973-45A4-9C53-72378F48A89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733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412875"/>
            <a:ext cx="5384800" cy="460851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12875"/>
            <a:ext cx="5384800" cy="460851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B0A05-559D-4A3F-B99B-A28E288695A6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1C735-96AC-4DCA-992D-425C24875A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285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875"/>
            <a:ext cx="10972800" cy="46085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3278717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DAB4C08-8C14-4456-B753-5E35BCDC4959}" type="datetime1">
              <a:rPr lang="pt-BR"/>
              <a:pPr>
                <a:defRPr/>
              </a:pPr>
              <a:t>25/03/2025</a:t>
            </a:fld>
            <a:endParaRPr lang="pt-BR"/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B4EFB30-8DA6-4DE2-B6CE-AB3C798C7C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38951" name="Rectangle 7"/>
          <p:cNvSpPr>
            <a:spLocks noChangeArrowheads="1"/>
          </p:cNvSpPr>
          <p:nvPr/>
        </p:nvSpPr>
        <p:spPr bwMode="auto">
          <a:xfrm>
            <a:off x="0" y="59423"/>
            <a:ext cx="12192000" cy="646331"/>
          </a:xfrm>
          <a:prstGeom prst="rect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eaLnBrk="1" hangingPunct="1">
              <a:defRPr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2" name="Rectangle 13"/>
          <p:cNvSpPr>
            <a:spLocks noChangeArrowheads="1"/>
          </p:cNvSpPr>
          <p:nvPr userDrawn="1"/>
        </p:nvSpPr>
        <p:spPr bwMode="auto">
          <a:xfrm>
            <a:off x="1583267" y="107950"/>
            <a:ext cx="945726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1600" b="1" dirty="0"/>
              <a:t>CURSO SUPERIOR DE TECNOLOGIA EM ANÁLISE </a:t>
            </a:r>
          </a:p>
          <a:p>
            <a:pPr algn="ctr" eaLnBrk="1" hangingPunct="1">
              <a:defRPr/>
            </a:pPr>
            <a:r>
              <a:rPr lang="pt-BR" altLang="pt-BR" sz="1600" b="1" dirty="0"/>
              <a:t>E DESENVOLVIMENTO DE SISTEMAS</a:t>
            </a:r>
          </a:p>
        </p:txBody>
      </p:sp>
      <p:sp>
        <p:nvSpPr>
          <p:cNvPr id="338960" name="Line 16"/>
          <p:cNvSpPr>
            <a:spLocks noChangeShapeType="1"/>
          </p:cNvSpPr>
          <p:nvPr userDrawn="1"/>
        </p:nvSpPr>
        <p:spPr bwMode="auto">
          <a:xfrm>
            <a:off x="0" y="739775"/>
            <a:ext cx="121920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Imagem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133351"/>
            <a:ext cx="2044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50000"/>
        </a:spcAft>
        <a:buClr>
          <a:schemeClr val="hlink"/>
        </a:buClr>
        <a:buSzPct val="65000"/>
        <a:buFont typeface="Wingdings" panose="05000000000000000000" pitchFamily="2" charset="2"/>
        <a:defRPr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50000"/>
        </a:spcAft>
        <a:buSzPct val="100000"/>
        <a:buFont typeface="Wingdings" panose="05000000000000000000" pitchFamily="2" charset="2"/>
        <a:buChar char="q"/>
        <a:defRPr sz="20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Ø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16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pt-PT" dirty="0">
                <a:effectLst/>
              </a:rPr>
              <a:t>PROGRAMAÇÃO ORIENTADA A OBJETOS 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Prof. Pedro Carlos da Silva </a:t>
            </a:r>
            <a:r>
              <a:rPr lang="pt-BR" dirty="0" err="1"/>
              <a:t>Euphrásio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F8364-FAFA-4B3E-A3DE-CCDBA6BC4B17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841790-ED80-0CE5-9213-03ADFB433AB5}"/>
              </a:ext>
            </a:extLst>
          </p:cNvPr>
          <p:cNvSpPr/>
          <p:nvPr/>
        </p:nvSpPr>
        <p:spPr bwMode="auto">
          <a:xfrm>
            <a:off x="4223792" y="4724400"/>
            <a:ext cx="1616224" cy="369332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pt-BR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9B201FC-7EE8-EF66-B8DF-40DD95E3BDF6}"/>
              </a:ext>
            </a:extLst>
          </p:cNvPr>
          <p:cNvSpPr/>
          <p:nvPr/>
        </p:nvSpPr>
        <p:spPr bwMode="auto">
          <a:xfrm>
            <a:off x="6648128" y="4762500"/>
            <a:ext cx="1616224" cy="369332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Quinta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FA69CF-3167-4D45-A6A0-9BF5FD3E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35" y="1049790"/>
            <a:ext cx="6958731" cy="565450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78A4826-7DC5-4BA8-956A-3C2B90A8C80D}"/>
              </a:ext>
            </a:extLst>
          </p:cNvPr>
          <p:cNvCxnSpPr/>
          <p:nvPr/>
        </p:nvCxnSpPr>
        <p:spPr bwMode="auto">
          <a:xfrm>
            <a:off x="3647728" y="1340768"/>
            <a:ext cx="504056" cy="7920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D033388-88A7-43B6-999F-32649FBC0993}"/>
              </a:ext>
            </a:extLst>
          </p:cNvPr>
          <p:cNvCxnSpPr>
            <a:cxnSpLocks/>
          </p:cNvCxnSpPr>
          <p:nvPr/>
        </p:nvCxnSpPr>
        <p:spPr bwMode="auto">
          <a:xfrm>
            <a:off x="3647728" y="1340768"/>
            <a:ext cx="3888432" cy="7920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E3DA1B3-A2DE-48A7-93BA-DA862629562B}"/>
              </a:ext>
            </a:extLst>
          </p:cNvPr>
          <p:cNvCxnSpPr>
            <a:cxnSpLocks/>
          </p:cNvCxnSpPr>
          <p:nvPr/>
        </p:nvCxnSpPr>
        <p:spPr bwMode="auto">
          <a:xfrm>
            <a:off x="3647728" y="1340768"/>
            <a:ext cx="3528392" cy="338437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50E2F3-13CE-109A-FB0F-3A4F3C87F5A2}"/>
              </a:ext>
            </a:extLst>
          </p:cNvPr>
          <p:cNvSpPr txBox="1"/>
          <p:nvPr/>
        </p:nvSpPr>
        <p:spPr>
          <a:xfrm>
            <a:off x="1573410" y="6245059"/>
            <a:ext cx="8839670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PT" dirty="0" err="1"/>
              <a:t>Namespaces</a:t>
            </a:r>
            <a:r>
              <a:rPr lang="pt-PT" dirty="0"/>
              <a:t> em C# são </a:t>
            </a:r>
            <a:r>
              <a:rPr lang="pt-PT" b="1" dirty="0"/>
              <a:t>conjuntos de identificadores que tem como função agrupar funcionalidades comuns assim também organizando-as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0ECE9-3770-86DF-0136-DBC764292366}"/>
              </a:ext>
            </a:extLst>
          </p:cNvPr>
          <p:cNvSpPr txBox="1"/>
          <p:nvPr/>
        </p:nvSpPr>
        <p:spPr>
          <a:xfrm>
            <a:off x="1847529" y="2487069"/>
            <a:ext cx="976999" cy="923330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Produto</a:t>
            </a:r>
          </a:p>
          <a:p>
            <a:r>
              <a:rPr lang="pt-BR" dirty="0"/>
              <a:t>Cliente</a:t>
            </a:r>
          </a:p>
          <a:p>
            <a:r>
              <a:rPr lang="pt-BR" dirty="0"/>
              <a:t>Pedido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9A3BC0-821B-19AE-6468-CB7D968589DA}"/>
              </a:ext>
            </a:extLst>
          </p:cNvPr>
          <p:cNvSpPr txBox="1"/>
          <p:nvPr/>
        </p:nvSpPr>
        <p:spPr>
          <a:xfrm>
            <a:off x="1513890" y="1972248"/>
            <a:ext cx="234391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Negócios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17D435-A4FF-1337-CE40-1CE2D16E201A}"/>
              </a:ext>
            </a:extLst>
          </p:cNvPr>
          <p:cNvSpPr txBox="1"/>
          <p:nvPr/>
        </p:nvSpPr>
        <p:spPr>
          <a:xfrm>
            <a:off x="8124807" y="1602916"/>
            <a:ext cx="2264210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Serviços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7F1035-056F-6E46-F02B-B8EB517A6E23}"/>
              </a:ext>
            </a:extLst>
          </p:cNvPr>
          <p:cNvSpPr txBox="1"/>
          <p:nvPr/>
        </p:nvSpPr>
        <p:spPr>
          <a:xfrm>
            <a:off x="7851836" y="4364849"/>
            <a:ext cx="2663999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Namespace</a:t>
            </a:r>
            <a:r>
              <a:rPr lang="pt-BR" dirty="0"/>
              <a:t> Repositórios</a:t>
            </a:r>
          </a:p>
        </p:txBody>
      </p:sp>
    </p:spTree>
    <p:extLst>
      <p:ext uri="{BB962C8B-B14F-4D97-AF65-F5344CB8AC3E}">
        <p14:creationId xmlns:p14="http://schemas.microsoft.com/office/powerpoint/2010/main" val="314466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9AAC8-CFC4-4DE2-BA19-EB8AF6BFD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Métodos </a:t>
            </a:r>
            <a:r>
              <a:rPr lang="pt-BR" dirty="0" err="1"/>
              <a:t>Get</a:t>
            </a:r>
            <a:r>
              <a:rPr lang="pt-BR" dirty="0"/>
              <a:t> e Set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024C32-A1D8-441B-B353-0ADEBE49F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6AC6A1-8CF0-4940-AF4C-5AE9663D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247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116147F-B390-4399-A654-8524DA17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101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B0B146-E88A-4191-B2EA-7B47F033D2D8}"/>
              </a:ext>
            </a:extLst>
          </p:cNvPr>
          <p:cNvSpPr txBox="1"/>
          <p:nvPr/>
        </p:nvSpPr>
        <p:spPr>
          <a:xfrm>
            <a:off x="155657" y="1614466"/>
            <a:ext cx="682952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ConsoleProduto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2B91AF"/>
                </a:solidFill>
                <a:latin typeface="Consolas" panose="020B0609020204030204" pitchFamily="49" charset="0"/>
              </a:rPr>
              <a:t>Produto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Produto()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Produto(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nome,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quantidade,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_quantidade = 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DD0DE5-A51B-44E6-BDD4-12982738659E}"/>
              </a:ext>
            </a:extLst>
          </p:cNvPr>
          <p:cNvSpPr txBox="1"/>
          <p:nvPr/>
        </p:nvSpPr>
        <p:spPr>
          <a:xfrm>
            <a:off x="6960096" y="1340768"/>
            <a:ext cx="5371614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nome)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SetPreco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quantidade)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_quantidade = 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0082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9AAC8-CFC4-4DE2-BA19-EB8AF6BFD7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Métodos </a:t>
            </a:r>
            <a:r>
              <a:rPr lang="pt-BR" dirty="0" err="1"/>
              <a:t>Properties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024C32-A1D8-441B-B353-0ADEBE49F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6AC6A1-8CF0-4940-AF4C-5AE9663D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40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Properties</a:t>
            </a:r>
            <a:r>
              <a:rPr lang="pt-BR" dirty="0"/>
              <a:t>- Propriedades</a:t>
            </a:r>
            <a:endParaRPr lang="pt-BR" alt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7F8CD-5D67-4ACE-86E9-7130E96A06D7}" type="slidenum">
              <a:rPr lang="pt-BR" smtClean="0"/>
              <a:pPr>
                <a:defRPr/>
              </a:pPr>
              <a:t>103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564E15E-6D84-43FC-98DC-C57822A3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Propriedades – são definições de métodos encapsulados, porém expondo uma sintaxe similar à de atributos e não de métodos.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 Uma propriedade é um membro que oferece um mecanismo flexível para ler, gravar ou calcular o valor de um campo particular. 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As propriedades podem ser usadas como </a:t>
            </a:r>
            <a:r>
              <a:rPr lang="pt-BR" b="1" dirty="0"/>
              <a:t>se fossem atributos públicos</a:t>
            </a:r>
            <a:r>
              <a:rPr lang="pt-BR" dirty="0"/>
              <a:t>, mas na verdade elas são </a:t>
            </a:r>
            <a:r>
              <a:rPr lang="pt-BR" b="1" dirty="0"/>
              <a:t>métodos especiais chamados "</a:t>
            </a:r>
            <a:r>
              <a:rPr lang="pt-BR" b="1" dirty="0" err="1"/>
              <a:t>acessadores</a:t>
            </a:r>
            <a:r>
              <a:rPr lang="pt-BR" dirty="0"/>
              <a:t>". 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Isso permite que </a:t>
            </a:r>
            <a:r>
              <a:rPr lang="pt-BR" b="1" dirty="0"/>
              <a:t>os dados sejam acessados facilmente e ainda ajuda a promover a segurança e a flexibilidade dos métodos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02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0F81C-9782-2AFD-9B67-C5BD455A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Figura Geométrica com </a:t>
            </a:r>
            <a:r>
              <a:rPr lang="pt-BR" dirty="0" err="1"/>
              <a:t>Get</a:t>
            </a:r>
            <a:r>
              <a:rPr lang="pt-BR" dirty="0"/>
              <a:t> e Set / Properties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EA8BC06-9D3A-1789-2BE4-D95693CB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104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5BAB37-D335-03E4-8788-70F81C2CB767}"/>
              </a:ext>
            </a:extLst>
          </p:cNvPr>
          <p:cNvSpPr txBox="1"/>
          <p:nvPr/>
        </p:nvSpPr>
        <p:spPr>
          <a:xfrm>
            <a:off x="6382383" y="1848194"/>
            <a:ext cx="4608740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FiguraGeometrica3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FiguraGeometrica</a:t>
            </a:r>
            <a:endParaRPr lang="pt-BR" sz="13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_a;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_b;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_c;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_raio;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	</a:t>
            </a:r>
            <a:r>
              <a:rPr lang="pt-BR" sz="1350" dirty="0">
                <a:solidFill>
                  <a:srgbClr val="00B050"/>
                </a:solidFill>
                <a:latin typeface="Cascadia Mono" panose="020B0609020000020004" pitchFamily="49" charset="0"/>
              </a:rPr>
              <a:t>//Properties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A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_a;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35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{ _a = </a:t>
            </a:r>
            <a:r>
              <a:rPr lang="pt-BR" sz="13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B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_b;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35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{ _b = </a:t>
            </a:r>
            <a:r>
              <a:rPr lang="pt-BR" sz="13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;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99819E-869A-914C-9EB9-1A0056FC3074}"/>
              </a:ext>
            </a:extLst>
          </p:cNvPr>
          <p:cNvSpPr txBox="1"/>
          <p:nvPr/>
        </p:nvSpPr>
        <p:spPr>
          <a:xfrm>
            <a:off x="1667509" y="1955054"/>
            <a:ext cx="4714875" cy="376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FiguraGeometrica1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FiguraGeometrica</a:t>
            </a:r>
            <a:endParaRPr lang="pt-BR" sz="13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_a;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_b;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_c;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_raio;</a:t>
            </a:r>
          </a:p>
          <a:p>
            <a:r>
              <a:rPr lang="pt-BR" dirty="0">
                <a:solidFill>
                  <a:srgbClr val="00B050"/>
                </a:solidFill>
                <a:latin typeface="Cascadia Mono" panose="020B0609020000020004" pitchFamily="49" charset="0"/>
              </a:rPr>
              <a:t>	//Métodos </a:t>
            </a:r>
            <a:r>
              <a:rPr lang="pt-BR" dirty="0" err="1">
                <a:solidFill>
                  <a:srgbClr val="00B050"/>
                </a:solidFill>
                <a:latin typeface="Cascadia Mono" panose="020B0609020000020004" pitchFamily="49" charset="0"/>
              </a:rPr>
              <a:t>Get</a:t>
            </a:r>
            <a:r>
              <a:rPr lang="pt-BR" dirty="0">
                <a:solidFill>
                  <a:srgbClr val="00B050"/>
                </a:solidFill>
                <a:latin typeface="Cascadia Mono" panose="020B0609020000020004" pitchFamily="49" charset="0"/>
              </a:rPr>
              <a:t> e Set</a:t>
            </a:r>
            <a:endParaRPr lang="pt-BR" sz="13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_a;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pt-BR" sz="13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SetA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pt-BR" sz="135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double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a)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pt-BR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a = a;</a:t>
            </a:r>
          </a:p>
          <a:p>
            <a:r>
              <a:rPr lang="pt-BR" sz="135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408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EB419C-3467-4FBC-BAD6-1F0A26B6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105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9E36DCB-23D9-4FDE-9560-9E5A2E861485}"/>
              </a:ext>
            </a:extLst>
          </p:cNvPr>
          <p:cNvSpPr txBox="1"/>
          <p:nvPr/>
        </p:nvSpPr>
        <p:spPr>
          <a:xfrm>
            <a:off x="2684022" y="1616234"/>
            <a:ext cx="523858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rgbClr val="2B91AF"/>
                </a:solidFill>
                <a:latin typeface="Consolas" panose="020B0609020204030204" pitchFamily="49" charset="0"/>
              </a:rPr>
              <a:t>Produto</a:t>
            </a:r>
            <a:endParaRPr lang="pt-B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_quantidade;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Produto()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Produto(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nome,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quantidade,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_quantidade = quantidade;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GetNome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SetNome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nome)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nome.Length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_nome = 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            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030AA55-2B5B-4164-A318-A5B6738E6050}"/>
              </a:ext>
            </a:extLst>
          </p:cNvPr>
          <p:cNvSpPr/>
          <p:nvPr/>
        </p:nvSpPr>
        <p:spPr bwMode="auto">
          <a:xfrm>
            <a:off x="2801634" y="3979999"/>
            <a:ext cx="4266474" cy="346249"/>
          </a:xfrm>
          <a:prstGeom prst="rect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2A38B8-13C6-468E-A622-74B15F265D7D}"/>
              </a:ext>
            </a:extLst>
          </p:cNvPr>
          <p:cNvSpPr txBox="1"/>
          <p:nvPr/>
        </p:nvSpPr>
        <p:spPr>
          <a:xfrm>
            <a:off x="1775520" y="1517786"/>
            <a:ext cx="7228402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Nome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_nome;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(value !=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_nome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t-BR" sz="14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F45E87-439C-21B6-0021-8DF81211ACB0}"/>
              </a:ext>
            </a:extLst>
          </p:cNvPr>
          <p:cNvSpPr/>
          <p:nvPr/>
        </p:nvSpPr>
        <p:spPr bwMode="auto">
          <a:xfrm>
            <a:off x="2873237" y="4643875"/>
            <a:ext cx="4266474" cy="346249"/>
          </a:xfrm>
          <a:prstGeom prst="rect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0118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8AC123-75AA-4202-8A5B-7278A1C4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106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9B0424-015A-456A-A7C6-122017F1A2E5}"/>
              </a:ext>
            </a:extLst>
          </p:cNvPr>
          <p:cNvSpPr txBox="1"/>
          <p:nvPr/>
        </p:nvSpPr>
        <p:spPr>
          <a:xfrm>
            <a:off x="767408" y="1439948"/>
            <a:ext cx="5939290" cy="35394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SetPreco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quantidade)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_quantidade = quantidade;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2B3A5F-2362-4C6C-AB8E-E050E8911249}"/>
              </a:ext>
            </a:extLst>
          </p:cNvPr>
          <p:cNvSpPr txBox="1"/>
          <p:nvPr/>
        </p:nvSpPr>
        <p:spPr>
          <a:xfrm>
            <a:off x="6816080" y="1556792"/>
            <a:ext cx="518457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Quantidade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_quantidade;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_quantidade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37795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F56D6C8-6208-4906-A0E6-0FB5B2D4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107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EDD697-6CDB-4B4F-8763-258F61C532F3}"/>
              </a:ext>
            </a:extLst>
          </p:cNvPr>
          <p:cNvSpPr txBox="1"/>
          <p:nvPr/>
        </p:nvSpPr>
        <p:spPr>
          <a:xfrm>
            <a:off x="1981202" y="1235222"/>
            <a:ext cx="685799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ConsoleProduto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             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Produto p =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Produto();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p2 =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p.SetNome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"Fogão"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p.SetQuantidade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p.SetPreco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(120.00);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p.Exibir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p.GetNome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p.GetPreco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p.GetQuantidade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p2.Nome = 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"Geladeira"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p2.Preco = 1500.00;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p2.Quantidade = 10;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p2.Exibir();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63D018-ED13-2EC8-491C-C249AFB69A1D}"/>
              </a:ext>
            </a:extLst>
          </p:cNvPr>
          <p:cNvSpPr txBox="1"/>
          <p:nvPr/>
        </p:nvSpPr>
        <p:spPr>
          <a:xfrm>
            <a:off x="6168008" y="5348995"/>
            <a:ext cx="614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(p2.Nome);</a:t>
            </a:r>
          </a:p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(p2.Preco);</a:t>
            </a:r>
          </a:p>
          <a:p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(p2.Quantidade);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8625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0BF6C-6227-4258-B0F4-56CCE590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000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C9936D-4B3F-42EC-984E-28A2F9DA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+mj-lt"/>
              <a:buAutoNum type="arabicPeriod"/>
            </a:pPr>
            <a:r>
              <a:rPr lang="pt-BR" dirty="0"/>
              <a:t>Construa um código em C# seguindo o diagrama de classes abaixo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C27C15-E915-49B3-B803-5F715A98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108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53853C-C220-187C-AC69-670C6AEE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25" y="2173632"/>
            <a:ext cx="5596142" cy="37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71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0BF6C-6227-4258-B0F4-56CCE590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000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C9936D-4B3F-42EC-984E-28A2F9DA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+mj-lt"/>
              <a:buAutoNum type="arabicPeriod"/>
            </a:pPr>
            <a:endParaRPr lang="pt-BR" dirty="0"/>
          </a:p>
          <a:p>
            <a:pPr algn="just">
              <a:buClrTx/>
              <a:buSzPct val="100000"/>
              <a:buFont typeface="+mj-lt"/>
              <a:buAutoNum type="arabicPeriod"/>
            </a:pPr>
            <a:r>
              <a:rPr lang="pt-BR" dirty="0"/>
              <a:t>Utilize o próximo programa para imprimir todos os atributos privados da classe Socio utilizando os métodos </a:t>
            </a:r>
            <a:r>
              <a:rPr lang="pt-BR" dirty="0" err="1"/>
              <a:t>Get</a:t>
            </a:r>
            <a:r>
              <a:rPr lang="pt-BR" dirty="0"/>
              <a:t> e Set.</a:t>
            </a:r>
          </a:p>
          <a:p>
            <a:pPr algn="just">
              <a:buClrTx/>
              <a:buSzPct val="100000"/>
              <a:buFont typeface="+mj-lt"/>
              <a:buAutoNum type="arabicPeriod"/>
            </a:pPr>
            <a:r>
              <a:rPr lang="pt-BR" dirty="0"/>
              <a:t>Modifique o programa trocando os métodos </a:t>
            </a:r>
            <a:r>
              <a:rPr lang="pt-BR" dirty="0" err="1"/>
              <a:t>Get</a:t>
            </a:r>
            <a:r>
              <a:rPr lang="pt-BR" dirty="0"/>
              <a:t> e Set pelas </a:t>
            </a:r>
            <a:r>
              <a:rPr lang="pt-BR" i="1" dirty="0" err="1"/>
              <a:t>Properties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C27C15-E915-49B3-B803-5F715A98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109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41BAC6-944C-49DD-ABB5-F73528EE06C3}"/>
              </a:ext>
            </a:extLst>
          </p:cNvPr>
          <p:cNvSpPr txBox="1"/>
          <p:nvPr/>
        </p:nvSpPr>
        <p:spPr>
          <a:xfrm>
            <a:off x="2495600" y="3451087"/>
            <a:ext cx="50863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2B91AF"/>
                </a:solidFill>
                <a:latin typeface="Consolas" panose="020B0609020204030204" pitchFamily="49" charset="0"/>
              </a:rPr>
              <a:t>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Int64 _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_telefone;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14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38B834-119A-4501-8444-17DDFF40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8712"/>
            <a:ext cx="9144000" cy="454057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865997-52D2-09DF-63F5-5AA8BAD0FC99}"/>
              </a:ext>
            </a:extLst>
          </p:cNvPr>
          <p:cNvSpPr txBox="1"/>
          <p:nvPr/>
        </p:nvSpPr>
        <p:spPr>
          <a:xfrm>
            <a:off x="1775520" y="5525958"/>
            <a:ext cx="8435280" cy="9233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se tem um sistema muito grande, pode-se dividi-los em subprojetos ou subsistemas que ficam dentro do Assembly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BF6E9A-85F1-2E27-7F16-4BB3A041AEC5}"/>
              </a:ext>
            </a:extLst>
          </p:cNvPr>
          <p:cNvSpPr txBox="1"/>
          <p:nvPr/>
        </p:nvSpPr>
        <p:spPr>
          <a:xfrm>
            <a:off x="1775518" y="1711119"/>
            <a:ext cx="4176464" cy="58477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Assembly Financeiro (subprojeto) com seus </a:t>
            </a:r>
            <a:r>
              <a:rPr lang="pt-BR" sz="1600" dirty="0" err="1"/>
              <a:t>namespaces</a:t>
            </a:r>
            <a:r>
              <a:rPr lang="pt-BR" sz="1600" dirty="0"/>
              <a:t> agrupando as classes.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EBB312-6A8C-E49E-83FF-8CD6B1E80DBE}"/>
              </a:ext>
            </a:extLst>
          </p:cNvPr>
          <p:cNvSpPr txBox="1"/>
          <p:nvPr/>
        </p:nvSpPr>
        <p:spPr>
          <a:xfrm>
            <a:off x="6456040" y="1692098"/>
            <a:ext cx="3960442" cy="58477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sz="1600" dirty="0"/>
              <a:t>Assembly Gráfico (Subprojeto) com seus </a:t>
            </a:r>
            <a:r>
              <a:rPr lang="pt-BR" sz="1600" dirty="0" err="1"/>
              <a:t>namespaces</a:t>
            </a:r>
            <a:r>
              <a:rPr lang="pt-BR" sz="1600" dirty="0"/>
              <a:t> agrupando as suas  classes.</a:t>
            </a:r>
          </a:p>
        </p:txBody>
      </p:sp>
    </p:spTree>
    <p:extLst>
      <p:ext uri="{BB962C8B-B14F-4D97-AF65-F5344CB8AC3E}">
        <p14:creationId xmlns:p14="http://schemas.microsoft.com/office/powerpoint/2010/main" val="2441443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1D081BB-8070-4577-8AB7-DE85A6B7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110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9E71CE-7AC6-4BB9-80A9-993CBE29AD14}"/>
              </a:ext>
            </a:extLst>
          </p:cNvPr>
          <p:cNvSpPr txBox="1"/>
          <p:nvPr/>
        </p:nvSpPr>
        <p:spPr>
          <a:xfrm>
            <a:off x="1134013" y="1628507"/>
            <a:ext cx="76328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Socio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Socio();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alguem.SetNome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31515"/>
                </a:solidFill>
                <a:latin typeface="Consolas" panose="020B0609020204030204" pitchFamily="49" charset="0"/>
              </a:rPr>
              <a:t>"Thiago Almeida"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it-IT" sz="1400" dirty="0">
                <a:solidFill>
                  <a:srgbClr val="A31515"/>
                </a:solidFill>
                <a:latin typeface="Consolas" panose="020B0609020204030204" pitchFamily="49" charset="0"/>
              </a:rPr>
              <a:t>"Nome: 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+ alguem.GetNome());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it-IT" sz="1400" dirty="0">
                <a:solidFill>
                  <a:srgbClr val="008000"/>
                </a:solidFill>
                <a:latin typeface="Consolas" panose="020B0609020204030204" pitchFamily="49" charset="0"/>
              </a:rPr>
              <a:t>/*  Console.WriteLine("Nome: " + alguem.GetNome());</a:t>
            </a:r>
          </a:p>
          <a:p>
            <a:r>
              <a:rPr lang="pt-B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    +" CPF: " + </a:t>
            </a:r>
            <a:r>
              <a:rPr lang="pt-B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alguem.CPF</a:t>
            </a:r>
            <a:r>
              <a:rPr lang="pt-BR" sz="1400" dirty="0">
                <a:solidFill>
                  <a:srgbClr val="008000"/>
                </a:solidFill>
                <a:latin typeface="Consolas" panose="020B0609020204030204" pitchFamily="49" charset="0"/>
              </a:rPr>
              <a:t> + "-" + </a:t>
            </a:r>
            <a:r>
              <a:rPr lang="pt-B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sz="1400" dirty="0">
                <a:solidFill>
                  <a:srgbClr val="008000"/>
                </a:solidFill>
                <a:latin typeface="Consolas" panose="020B0609020204030204" pitchFamily="49" charset="0"/>
              </a:rPr>
              <a:t>);*/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39342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184641F-B22B-4E01-8D5C-6A742CB2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111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30FEA6-054B-4E64-BD31-0286338BADC5}"/>
              </a:ext>
            </a:extLst>
          </p:cNvPr>
          <p:cNvSpPr txBox="1"/>
          <p:nvPr/>
        </p:nvSpPr>
        <p:spPr>
          <a:xfrm>
            <a:off x="438920" y="1004927"/>
            <a:ext cx="114177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amespace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2B91AF"/>
                </a:solidFill>
                <a:latin typeface="Consolas" panose="020B0609020204030204" pitchFamily="49" charset="0"/>
              </a:rPr>
              <a:t>Socio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Int64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_telefone;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Socio()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Socio(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nome,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telefone)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_telefone = telefone;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F53F64-04BD-47F2-B919-EECF7C3BE551}"/>
              </a:ext>
            </a:extLst>
          </p:cNvPr>
          <p:cNvSpPr txBox="1"/>
          <p:nvPr/>
        </p:nvSpPr>
        <p:spPr>
          <a:xfrm>
            <a:off x="7016274" y="1266822"/>
            <a:ext cx="5130570" cy="246221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SetNome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nome)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807085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3B2CA79-2C29-4082-B0FC-843A081D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112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278A0-DAF2-43E6-8BEB-8D8FCD5E0743}"/>
              </a:ext>
            </a:extLst>
          </p:cNvPr>
          <p:cNvSpPr txBox="1"/>
          <p:nvPr/>
        </p:nvSpPr>
        <p:spPr>
          <a:xfrm>
            <a:off x="335360" y="1732436"/>
            <a:ext cx="91896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Socio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Socio();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  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alguem.SetNome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("Thiago Almeida");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alguem.Nome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"Thiago Almeida"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alguem.CPF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= 101555222;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 = 33;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//  Console.WriteLine("Nome: " + alguem.GetNome());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"Nome: 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alguem.Nome);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A5AD8F-A7B0-477B-8120-00A400193F4C}"/>
              </a:ext>
            </a:extLst>
          </p:cNvPr>
          <p:cNvSpPr txBox="1"/>
          <p:nvPr/>
        </p:nvSpPr>
        <p:spPr>
          <a:xfrm>
            <a:off x="6654062" y="1927476"/>
            <a:ext cx="5202578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Nome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_nome;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{ _nome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 }            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608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A94FB1-EBF2-4E4D-8E55-836801AB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113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920757-11A9-4065-8553-7CF87AEA6779}"/>
              </a:ext>
            </a:extLst>
          </p:cNvPr>
          <p:cNvSpPr txBox="1"/>
          <p:nvPr/>
        </p:nvSpPr>
        <p:spPr>
          <a:xfrm>
            <a:off x="983432" y="971552"/>
            <a:ext cx="8546740" cy="50321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>
                <a:solidFill>
                  <a:srgbClr val="2B91AF"/>
                </a:solidFill>
                <a:latin typeface="Consolas" panose="020B0609020204030204" pitchFamily="49" charset="0"/>
              </a:rPr>
              <a:t>Socio</a:t>
            </a:r>
            <a:endParaRPr lang="pt-B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Int64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_telefone;</a:t>
            </a:r>
          </a:p>
          <a:p>
            <a:endParaRPr lang="pt-B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Socio()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Socio(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nome, 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telefone)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_nome = nome;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_telefone = telefone;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   public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Nome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_nome; }</a:t>
            </a:r>
          </a:p>
          <a:p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 { _nome = </a:t>
            </a:r>
            <a:r>
              <a:rPr lang="pt-B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pt-BR" sz="1050" dirty="0">
                <a:solidFill>
                  <a:srgbClr val="000000"/>
                </a:solidFill>
                <a:latin typeface="Consolas" panose="020B0609020204030204" pitchFamily="49" charset="0"/>
              </a:rPr>
              <a:t>; }            </a:t>
            </a:r>
          </a:p>
          <a:p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280848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153CE-5335-46CB-BF6B-A5EF24C06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PALAVRA THIS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4DE6FE-8404-4A02-9D3F-8C2308312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96B9D1-A14E-433B-879C-5CD3C121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634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 </a:t>
            </a:r>
            <a:r>
              <a:rPr lang="pt-BR" dirty="0" err="1"/>
              <a:t>This</a:t>
            </a:r>
            <a:endParaRPr lang="pt-BR" alt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7F8CD-5D67-4ACE-86E9-7130E96A06D7}" type="slidenum">
              <a:rPr lang="pt-BR" smtClean="0"/>
              <a:pPr>
                <a:defRPr/>
              </a:pPr>
              <a:t>115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564E15E-6D84-43FC-98DC-C57822A3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É uma referência para o próprio objeto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Usos comuns: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Diferenciar atributos de variáveis locais (Java)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Referenciar outro construtor em um construtor</a:t>
            </a:r>
          </a:p>
        </p:txBody>
      </p:sp>
    </p:spTree>
    <p:extLst>
      <p:ext uri="{BB962C8B-B14F-4D97-AF65-F5344CB8AC3E}">
        <p14:creationId xmlns:p14="http://schemas.microsoft.com/office/powerpoint/2010/main" val="3542865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 </a:t>
            </a:r>
            <a:r>
              <a:rPr lang="pt-BR" dirty="0" err="1"/>
              <a:t>This</a:t>
            </a:r>
            <a:endParaRPr lang="pt-BR" alt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7F8CD-5D67-4ACE-86E9-7130E96A06D7}" type="slidenum">
              <a:rPr lang="pt-BR" smtClean="0"/>
              <a:pPr>
                <a:defRPr/>
              </a:pPr>
              <a:t>116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564E15E-6D84-43FC-98DC-C57822A3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É uma referência para o próprio objeto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Diferenciar atributos de variáveis locais (Java)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54A71D-006F-488E-843F-32001466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85" y="2862265"/>
            <a:ext cx="7576649" cy="24389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16D53F-C217-4001-9A00-E6B946ED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415968"/>
            <a:ext cx="7853920" cy="42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72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 </a:t>
            </a:r>
            <a:r>
              <a:rPr lang="pt-BR" dirty="0" err="1"/>
              <a:t>This</a:t>
            </a:r>
            <a:endParaRPr lang="pt-BR" alt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7F8CD-5D67-4ACE-86E9-7130E96A06D7}" type="slidenum">
              <a:rPr lang="pt-BR" smtClean="0"/>
              <a:pPr>
                <a:defRPr/>
              </a:pPr>
              <a:t>117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564E15E-6D84-43FC-98DC-C57822A3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lvl="1" algn="just">
              <a:buFont typeface="Wingdings" panose="05000000000000000000" pitchFamily="2" charset="2"/>
              <a:buChar char="ü"/>
            </a:pPr>
            <a:r>
              <a:rPr lang="pt-BR" dirty="0"/>
              <a:t>Referenciar outro construtor em um construtor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6D35BB-71FA-4E76-8045-284F76B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46" y="2269334"/>
            <a:ext cx="6186488" cy="3450431"/>
          </a:xfrm>
          <a:prstGeom prst="rect">
            <a:avLst/>
          </a:prstGeom>
        </p:spPr>
      </p:pic>
      <p:cxnSp>
        <p:nvCxnSpPr>
          <p:cNvPr id="7" name="Conector: Curvo 6">
            <a:extLst>
              <a:ext uri="{FF2B5EF4-FFF2-40B4-BE49-F238E27FC236}">
                <a16:creationId xmlns:a16="http://schemas.microsoft.com/office/drawing/2014/main" id="{2E0EE71D-91CF-4D1B-BA03-1603E770BFD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069886" y="3861048"/>
            <a:ext cx="1674186" cy="486054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C43852B7-273A-4DA4-8DB6-6128CCCC71D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204012" y="4514982"/>
            <a:ext cx="1566174" cy="631700"/>
          </a:xfrm>
          <a:prstGeom prst="curvedConnector3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219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Palavra </a:t>
            </a:r>
            <a:r>
              <a:rPr lang="pt-BR" dirty="0" err="1"/>
              <a:t>This</a:t>
            </a:r>
            <a:endParaRPr lang="pt-BR" alt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7F8CD-5D67-4ACE-86E9-7130E96A06D7}" type="slidenum">
              <a:rPr lang="pt-BR" smtClean="0"/>
              <a:pPr>
                <a:defRPr/>
              </a:pPr>
              <a:t>118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564E15E-6D84-43FC-98DC-C57822A3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É uma referência para o próprio objeto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200A93-A9EA-4BE9-9C26-41B7F4D1188E}"/>
              </a:ext>
            </a:extLst>
          </p:cNvPr>
          <p:cNvSpPr txBox="1"/>
          <p:nvPr/>
        </p:nvSpPr>
        <p:spPr>
          <a:xfrm>
            <a:off x="2734497" y="2332598"/>
            <a:ext cx="67230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2B92B0"/>
                </a:solidFill>
                <a:latin typeface="Consolas" panose="020B0609020204030204" pitchFamily="49" charset="0"/>
              </a:rPr>
              <a:t>Produto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Nome;</a:t>
            </a:r>
          </a:p>
          <a:p>
            <a:pPr algn="l"/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Quantidade;</a:t>
            </a:r>
          </a:p>
          <a:p>
            <a:pPr algn="l"/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Produto() {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Quantidade = 10;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Nome = nome;</a:t>
            </a:r>
          </a:p>
          <a:p>
            <a:pPr algn="l"/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Produto(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nome,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quantidade) :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(nome,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Quantidade = quantidade;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(...)</a:t>
            </a:r>
            <a:endParaRPr lang="pt-BR" sz="1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B00B76-ACE1-418E-9869-EA6E05AA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98" y="2138373"/>
            <a:ext cx="4839305" cy="25812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287606-A8DB-483C-8F0E-C2C84175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73" y="3659856"/>
            <a:ext cx="4767242" cy="26156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D86EBD1-17CF-4458-91A4-610AFBC69E3A}"/>
              </a:ext>
            </a:extLst>
          </p:cNvPr>
          <p:cNvSpPr/>
          <p:nvPr/>
        </p:nvSpPr>
        <p:spPr bwMode="auto">
          <a:xfrm>
            <a:off x="3110194" y="3874578"/>
            <a:ext cx="4605986" cy="34624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689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50313BD-7ED7-431F-BB9F-E5D93E5C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52BF96-34E8-4927-82CD-A1D82F64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552" y="2241139"/>
            <a:ext cx="8316416" cy="380277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DE2674-F452-D8D9-F440-26E72832C2F4}"/>
              </a:ext>
            </a:extLst>
          </p:cNvPr>
          <p:cNvSpPr txBox="1"/>
          <p:nvPr/>
        </p:nvSpPr>
        <p:spPr>
          <a:xfrm>
            <a:off x="4849995" y="2765636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Financeiro.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4476ED-6F56-7267-8F67-0D1BAED6A513}"/>
              </a:ext>
            </a:extLst>
          </p:cNvPr>
          <p:cNvSpPr txBox="1"/>
          <p:nvPr/>
        </p:nvSpPr>
        <p:spPr>
          <a:xfrm>
            <a:off x="7798223" y="2750863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Gráfico.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C84EA6A-7466-5D63-944E-0F690235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62" y="3309410"/>
            <a:ext cx="3849318" cy="35485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6839C3A-A1FA-6471-6705-55335CB9E35E}"/>
              </a:ext>
            </a:extLst>
          </p:cNvPr>
          <p:cNvSpPr txBox="1"/>
          <p:nvPr/>
        </p:nvSpPr>
        <p:spPr>
          <a:xfrm>
            <a:off x="1901768" y="2985115"/>
            <a:ext cx="2160240" cy="338554"/>
          </a:xfrm>
          <a:prstGeom prst="rect">
            <a:avLst/>
          </a:prstGeom>
          <a:solidFill>
            <a:srgbClr val="CC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Aplicação - 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91897C-584F-6F9C-8202-ECAAA4D2DDBA}"/>
              </a:ext>
            </a:extLst>
          </p:cNvPr>
          <p:cNvSpPr txBox="1"/>
          <p:nvPr/>
        </p:nvSpPr>
        <p:spPr>
          <a:xfrm>
            <a:off x="5334819" y="4854354"/>
            <a:ext cx="216024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Assembly - Projeto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585974-A486-DC1F-5D8F-B5F26F702158}"/>
              </a:ext>
            </a:extLst>
          </p:cNvPr>
          <p:cNvCxnSpPr>
            <a:stCxn id="8" idx="2"/>
          </p:cNvCxnSpPr>
          <p:nvPr/>
        </p:nvCxnSpPr>
        <p:spPr bwMode="auto">
          <a:xfrm>
            <a:off x="2981888" y="3323670"/>
            <a:ext cx="0" cy="8974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F9F5F6E-5AA5-53FA-E903-647CB687DBCC}"/>
              </a:ext>
            </a:extLst>
          </p:cNvPr>
          <p:cNvCxnSpPr>
            <a:stCxn id="9" idx="1"/>
          </p:cNvCxnSpPr>
          <p:nvPr/>
        </p:nvCxnSpPr>
        <p:spPr bwMode="auto">
          <a:xfrm flipH="1" flipV="1">
            <a:off x="3174579" y="4509121"/>
            <a:ext cx="2160240" cy="5145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F85EA8-06A5-3DA2-8A30-921186AF401D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2981889" y="5023632"/>
            <a:ext cx="2352931" cy="6376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102D8E3-79EB-B28B-F171-56B127ADF61B}"/>
              </a:ext>
            </a:extLst>
          </p:cNvPr>
          <p:cNvSpPr txBox="1"/>
          <p:nvPr/>
        </p:nvSpPr>
        <p:spPr>
          <a:xfrm>
            <a:off x="5394748" y="5997906"/>
            <a:ext cx="216024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Classes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E2FE804-B667-3F22-5A5B-688569682893}"/>
              </a:ext>
            </a:extLst>
          </p:cNvPr>
          <p:cNvCxnSpPr>
            <a:stCxn id="24" idx="1"/>
          </p:cNvCxnSpPr>
          <p:nvPr/>
        </p:nvCxnSpPr>
        <p:spPr bwMode="auto">
          <a:xfrm flipH="1">
            <a:off x="4053744" y="6167183"/>
            <a:ext cx="1341004" cy="1672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CE9FEC08-B05A-9E70-E1C9-DD67438F2A05}"/>
              </a:ext>
            </a:extLst>
          </p:cNvPr>
          <p:cNvCxnSpPr>
            <a:stCxn id="24" idx="1"/>
          </p:cNvCxnSpPr>
          <p:nvPr/>
        </p:nvCxnSpPr>
        <p:spPr bwMode="auto">
          <a:xfrm flipH="1" flipV="1">
            <a:off x="3649904" y="5194357"/>
            <a:ext cx="1744844" cy="9728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have Direita 30">
            <a:extLst>
              <a:ext uri="{FF2B5EF4-FFF2-40B4-BE49-F238E27FC236}">
                <a16:creationId xmlns:a16="http://schemas.microsoft.com/office/drawing/2014/main" id="{B609D225-1A4C-0A61-765D-CF60F7D92B52}"/>
              </a:ext>
            </a:extLst>
          </p:cNvPr>
          <p:cNvSpPr/>
          <p:nvPr/>
        </p:nvSpPr>
        <p:spPr bwMode="auto">
          <a:xfrm>
            <a:off x="3228265" y="4923978"/>
            <a:ext cx="274079" cy="380048"/>
          </a:xfrm>
          <a:prstGeom prst="rightBrace">
            <a:avLst>
              <a:gd name="adj1" fmla="val 8333"/>
              <a:gd name="adj2" fmla="val 5251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99F1A6C8-0D70-B599-20C3-35FFF2348C6F}"/>
              </a:ext>
            </a:extLst>
          </p:cNvPr>
          <p:cNvSpPr/>
          <p:nvPr/>
        </p:nvSpPr>
        <p:spPr bwMode="auto">
          <a:xfrm>
            <a:off x="3585237" y="6042633"/>
            <a:ext cx="274079" cy="380048"/>
          </a:xfrm>
          <a:prstGeom prst="rightBrace">
            <a:avLst>
              <a:gd name="adj1" fmla="val 8333"/>
              <a:gd name="adj2" fmla="val 5251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5D9163D-5D9E-68E5-FDC2-2AB57609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968" y="3937695"/>
            <a:ext cx="2952750" cy="348615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47974BD-F5B7-C96A-0AFC-821824529E25}"/>
              </a:ext>
            </a:extLst>
          </p:cNvPr>
          <p:cNvSpPr txBox="1"/>
          <p:nvPr/>
        </p:nvSpPr>
        <p:spPr>
          <a:xfrm>
            <a:off x="8926779" y="4339843"/>
            <a:ext cx="1588379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namespace</a:t>
            </a:r>
            <a:endParaRPr lang="pt-BR" sz="1600" dirty="0"/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A576725F-4325-3368-A750-124B9DA236AB}"/>
              </a:ext>
            </a:extLst>
          </p:cNvPr>
          <p:cNvCxnSpPr>
            <a:stCxn id="35" idx="2"/>
          </p:cNvCxnSpPr>
          <p:nvPr/>
        </p:nvCxnSpPr>
        <p:spPr bwMode="auto">
          <a:xfrm flipH="1">
            <a:off x="8668228" y="4678397"/>
            <a:ext cx="1052740" cy="4053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0621DBCD-0369-1582-9592-2B1750B973B2}"/>
              </a:ext>
            </a:extLst>
          </p:cNvPr>
          <p:cNvCxnSpPr>
            <a:stCxn id="35" idx="2"/>
          </p:cNvCxnSpPr>
          <p:nvPr/>
        </p:nvCxnSpPr>
        <p:spPr bwMode="auto">
          <a:xfrm flipH="1">
            <a:off x="8728158" y="4678397"/>
            <a:ext cx="992811" cy="9757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B239CE0-1D1D-AA50-1E3D-C2CB55132503}"/>
              </a:ext>
            </a:extLst>
          </p:cNvPr>
          <p:cNvSpPr txBox="1"/>
          <p:nvPr/>
        </p:nvSpPr>
        <p:spPr>
          <a:xfrm>
            <a:off x="2094459" y="904207"/>
            <a:ext cx="844729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00"/>
                </a:solidFill>
              </a:rPr>
              <a:t>Aplicação  = Agrupamento de </a:t>
            </a:r>
            <a:r>
              <a:rPr lang="pt-BR" sz="1600" b="1" dirty="0" err="1">
                <a:solidFill>
                  <a:srgbClr val="000000"/>
                </a:solidFill>
              </a:rPr>
              <a:t>assemblies</a:t>
            </a:r>
            <a:r>
              <a:rPr lang="pt-BR" sz="1600" b="1" dirty="0">
                <a:solidFill>
                  <a:srgbClr val="000000"/>
                </a:solidFill>
              </a:rPr>
              <a:t> relacionados.</a:t>
            </a:r>
          </a:p>
          <a:p>
            <a:r>
              <a:rPr lang="pt-BR" sz="1600" b="1" dirty="0">
                <a:solidFill>
                  <a:srgbClr val="000000"/>
                </a:solidFill>
              </a:rPr>
              <a:t>Aplicação 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pt-BR" sz="1600" b="1" dirty="0" err="1">
                <a:solidFill>
                  <a:srgbClr val="000000"/>
                </a:solidFill>
                <a:sym typeface="Wingdings" panose="05000000000000000000" pitchFamily="2" charset="2"/>
              </a:rPr>
              <a:t>Solution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 (Solução)</a:t>
            </a:r>
          </a:p>
          <a:p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Assembly  Project (</a:t>
            </a:r>
            <a:r>
              <a:rPr lang="pt-BR" sz="1600" b="1" dirty="0" err="1">
                <a:solidFill>
                  <a:srgbClr val="000000"/>
                </a:solidFill>
                <a:sym typeface="Wingdings" panose="05000000000000000000" pitchFamily="2" charset="2"/>
              </a:rPr>
              <a:t>rojeto</a:t>
            </a:r>
            <a:r>
              <a:rPr lang="pt-BR" sz="1600" b="1" dirty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endParaRPr lang="pt-BR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81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24" grpId="0" animBg="1"/>
      <p:bldP spid="31" grpId="0" animBg="1"/>
      <p:bldP spid="32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998B-A7A8-44EE-A685-8539676C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DF83B7-809B-42CD-8C79-DD870174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498D0C-2B5E-49D3-9826-1C1B0293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69616"/>
            <a:ext cx="3009900" cy="18097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E0C9839-A7D1-466F-97F4-C73CAB21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9" y="1824781"/>
            <a:ext cx="4010025" cy="26479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096E790-F47C-46CB-8CE0-B0A58AFC62F9}"/>
              </a:ext>
            </a:extLst>
          </p:cNvPr>
          <p:cNvCxnSpPr>
            <a:cxnSpLocks/>
          </p:cNvCxnSpPr>
          <p:nvPr/>
        </p:nvCxnSpPr>
        <p:spPr bwMode="auto">
          <a:xfrm>
            <a:off x="4007768" y="2674492"/>
            <a:ext cx="2520280" cy="118655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C62C0396-58FE-4081-9084-DBD34DE3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272" y="3148757"/>
            <a:ext cx="3124200" cy="315277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09A35B3-8125-4239-96A6-DD2752968A38}"/>
              </a:ext>
            </a:extLst>
          </p:cNvPr>
          <p:cNvCxnSpPr>
            <a:cxnSpLocks/>
          </p:cNvCxnSpPr>
          <p:nvPr/>
        </p:nvCxnSpPr>
        <p:spPr bwMode="auto">
          <a:xfrm>
            <a:off x="3143672" y="3573612"/>
            <a:ext cx="4933528" cy="215964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13A0CF-25D6-4A3D-87FC-44E867B230FD}"/>
              </a:ext>
            </a:extLst>
          </p:cNvPr>
          <p:cNvSpPr txBox="1"/>
          <p:nvPr/>
        </p:nvSpPr>
        <p:spPr>
          <a:xfrm>
            <a:off x="6445090" y="6036896"/>
            <a:ext cx="3765711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Arquivo de configuração do projeto (.</a:t>
            </a:r>
            <a:r>
              <a:rPr lang="pt-BR" sz="1400" dirty="0" err="1"/>
              <a:t>csproj</a:t>
            </a:r>
            <a:r>
              <a:rPr lang="pt-B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7305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58E4AA-692A-4403-A860-8549839F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44C131-88A8-44A3-874B-83A6A3EEE476}"/>
              </a:ext>
            </a:extLst>
          </p:cNvPr>
          <p:cNvSpPr/>
          <p:nvPr/>
        </p:nvSpPr>
        <p:spPr>
          <a:xfrm>
            <a:off x="1415480" y="919456"/>
            <a:ext cx="9144000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Triangulo x, y;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x.AreaTriangulo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y.AreaTriangulo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"Área de X = 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"Área de Y = 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3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("Pressione ENTER para sair...");</a:t>
            </a:r>
            <a:endParaRPr lang="pt-B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Console.Read</a:t>
            </a:r>
            <a:r>
              <a:rPr lang="pt-BR" sz="1300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  <a:endParaRPr lang="pt-B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pt-BR" sz="13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3B90F66-64CF-4DC8-A261-D44FC79DCC01}"/>
              </a:ext>
            </a:extLst>
          </p:cNvPr>
          <p:cNvSpPr/>
          <p:nvPr/>
        </p:nvSpPr>
        <p:spPr>
          <a:xfrm>
            <a:off x="1577244" y="918533"/>
            <a:ext cx="8820472" cy="28931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pt-BR" sz="1400"/>
              <a:t>class Triangulo</a:t>
            </a:r>
          </a:p>
          <a:p>
            <a:r>
              <a:rPr lang="pt-BR" sz="1400"/>
              <a:t>    {</a:t>
            </a:r>
          </a:p>
          <a:p>
            <a:r>
              <a:rPr lang="pt-BR" sz="1400"/>
              <a:t>        public double A;</a:t>
            </a:r>
          </a:p>
          <a:p>
            <a:r>
              <a:rPr lang="pt-BR" sz="1400"/>
              <a:t>        public double B;</a:t>
            </a:r>
          </a:p>
          <a:p>
            <a:r>
              <a:rPr lang="pt-BR" sz="1400"/>
              <a:t>        public double C;</a:t>
            </a:r>
          </a:p>
          <a:p>
            <a:endParaRPr lang="pt-BR" sz="1400"/>
          </a:p>
          <a:p>
            <a:r>
              <a:rPr lang="pt-BR" sz="1400"/>
              <a:t>        public double AreaTriangulo()</a:t>
            </a:r>
          </a:p>
          <a:p>
            <a:r>
              <a:rPr lang="pt-BR" sz="1400"/>
              <a:t>        {</a:t>
            </a:r>
          </a:p>
          <a:p>
            <a:r>
              <a:rPr lang="pt-BR" sz="1400"/>
              <a:t>            double p = (A + B + C) / 2.0;</a:t>
            </a:r>
          </a:p>
          <a:p>
            <a:r>
              <a:rPr lang="pt-BR" sz="1400"/>
              <a:t>            //double raiz = Math.Sqrt(p * (p - A) * (p - B) * (p - C));</a:t>
            </a:r>
          </a:p>
          <a:p>
            <a:r>
              <a:rPr lang="en-US" sz="1400"/>
              <a:t>            return Math.Sqrt(p * (p - A) * (p - B) * (p - C));</a:t>
            </a:r>
          </a:p>
          <a:p>
            <a:r>
              <a:rPr lang="pt-BR" sz="1400"/>
              <a:t>           // return (raiz);</a:t>
            </a:r>
          </a:p>
          <a:p>
            <a:r>
              <a:rPr lang="pt-BR" sz="1400"/>
              <a:t>        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413532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5142EC-18A2-4204-BA1A-DA68397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DFB1F1-6804-430B-9937-54313AB5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484785"/>
            <a:ext cx="8172400" cy="44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A5142EC-18A2-4204-BA1A-DA68397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DFB1F1-6804-430B-9937-54313AB55B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28"/>
          <a:stretch/>
        </p:blipFill>
        <p:spPr>
          <a:xfrm>
            <a:off x="2207568" y="1484785"/>
            <a:ext cx="8172400" cy="30575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7032E8-1805-453B-984D-AE0D1AF2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401656"/>
            <a:ext cx="5276850" cy="30575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6FE66CE-DDC8-D4A9-96F9-B76E1EF2B469}"/>
              </a:ext>
            </a:extLst>
          </p:cNvPr>
          <p:cNvSpPr/>
          <p:nvPr/>
        </p:nvSpPr>
        <p:spPr bwMode="auto">
          <a:xfrm>
            <a:off x="5807968" y="6000613"/>
            <a:ext cx="1616224" cy="369332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Quinta </a:t>
            </a:r>
          </a:p>
        </p:txBody>
      </p:sp>
    </p:spTree>
    <p:extLst>
      <p:ext uri="{BB962C8B-B14F-4D97-AF65-F5344CB8AC3E}">
        <p14:creationId xmlns:p14="http://schemas.microsoft.com/office/powerpoint/2010/main" val="2971124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2902C2-6306-4B01-A313-9B6209D0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BA0E7E-18E5-4591-9E9D-75604D11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63913"/>
            <a:ext cx="9144000" cy="49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37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>
                <a:effectLst/>
              </a:rPr>
              <a:t>Vantagens e objetivos da OO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Apresentam ênfase em reutilização de código.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Um dos grandes diferenciais da programação orientada a objetos em relação a outros paradigmas de programação que também permitem a </a:t>
            </a:r>
            <a:r>
              <a:rPr lang="pt-BR" sz="2000" b="1" dirty="0"/>
              <a:t>definição de estruturas e operações </a:t>
            </a:r>
            <a:r>
              <a:rPr lang="pt-BR" sz="2000" dirty="0"/>
              <a:t>sobre essas estruturas está no conceito de </a:t>
            </a:r>
            <a:r>
              <a:rPr lang="pt-BR" sz="2000" b="1" dirty="0"/>
              <a:t>herança</a:t>
            </a:r>
            <a:r>
              <a:rPr lang="pt-BR" sz="2000" dirty="0"/>
              <a:t>, mecanismo através do qual definições existentes podem ser facilmente estendidas.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Juntamente com a herança deve ser enfatizada a importância do </a:t>
            </a:r>
            <a:r>
              <a:rPr lang="pt-BR" sz="2000" b="1" dirty="0"/>
              <a:t>polimorfismo</a:t>
            </a:r>
            <a:r>
              <a:rPr lang="pt-BR" sz="2000" dirty="0"/>
              <a:t>, que permite selecionar funcionalidades que um programa irá utilizar de forma dinâmica, durante sua execução.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169DA-1132-4002-BD25-69ACD753305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03513" y="6393810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E69D22-DBDB-4B66-BACB-961BDF7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1842525"/>
            <a:ext cx="7488831" cy="4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7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>
                <a:effectLst/>
              </a:rPr>
              <a:t>Vantagens e objetivos da OO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</a:t>
            </a:r>
            <a:r>
              <a:rPr lang="pt-BR" sz="2000" b="1" dirty="0"/>
              <a:t>Orientação a Objetos </a:t>
            </a:r>
            <a:r>
              <a:rPr lang="pt-BR" sz="2000" dirty="0"/>
              <a:t>é uma tecnologia que enxerga os sistemas como sendo </a:t>
            </a:r>
            <a:r>
              <a:rPr lang="pt-BR" sz="2000" b="1" dirty="0"/>
              <a:t>coleção de objetos integrantes</a:t>
            </a:r>
            <a:r>
              <a:rPr lang="pt-BR" sz="2000" dirty="0"/>
              <a:t>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tecnologia orientada a objetos é fundamentada no que, coletivamente, chamamos de modelo de objetos.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Ela engloba os princípios da </a:t>
            </a:r>
            <a:r>
              <a:rPr lang="pt-BR" sz="2000" b="1" dirty="0"/>
              <a:t>abstração, hierarquização, encapsulamento, classificação, modularização, relacionamento, simultaneidade e persistência.</a:t>
            </a:r>
            <a:r>
              <a:rPr lang="pt-BR" sz="20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EF436-00FF-4FCD-B696-6ABFEC28C33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03513" y="6393810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54CA88-0989-47CF-9ED4-3BA8331C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51" y="2005012"/>
            <a:ext cx="7656637" cy="40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3B-6EC6-479E-935E-A5DC7598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D8976-6858-4AB8-A084-A362524CC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 Ideia da Orientação por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927742-9748-40E9-871E-1AAA463C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2218FF-40F2-4AE9-A131-A637E0B91189}"/>
              </a:ext>
            </a:extLst>
          </p:cNvPr>
          <p:cNvSpPr/>
          <p:nvPr/>
        </p:nvSpPr>
        <p:spPr>
          <a:xfrm>
            <a:off x="1703513" y="6393810"/>
            <a:ext cx="2265107" cy="307777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</a:rPr>
              <a:t>Kecia</a:t>
            </a:r>
            <a:r>
              <a:rPr lang="pt-BR" sz="1400" dirty="0">
                <a:latin typeface="Arial" panose="020B0604020202020204" pitchFamily="34" charset="0"/>
              </a:rPr>
              <a:t> A. M. Ferreira. POO</a:t>
            </a:r>
            <a:endParaRPr lang="pt-BR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5FEDE4-612A-400B-8912-60D0D0C3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2011809"/>
            <a:ext cx="6827787" cy="38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7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7"/>
            <a:ext cx="8229600" cy="4608513"/>
          </a:xfrm>
        </p:spPr>
        <p:txBody>
          <a:bodyPr/>
          <a:lstStyle/>
          <a:p>
            <a:pPr lvl="1" algn="just"/>
            <a:r>
              <a:rPr lang="pt-BR" dirty="0"/>
              <a:t>A abstração é um princípio fundamental da Programação Orientada a Objetos que envolve a identificação e a </a:t>
            </a:r>
            <a:r>
              <a:rPr lang="pt-BR" b="1" dirty="0"/>
              <a:t>modelagem das características e comportamentos </a:t>
            </a:r>
            <a:r>
              <a:rPr lang="pt-BR" dirty="0"/>
              <a:t>essenciais de um objeto, ignorando os detalhes irrelevantes ou secundários para o contexto em questão. </a:t>
            </a:r>
          </a:p>
          <a:p>
            <a:pPr lvl="1" algn="just"/>
            <a:r>
              <a:rPr lang="pt-BR" dirty="0"/>
              <a:t>Em essência, a abstração permite aos desenvolvedores criar modelos simplificados de entidades complexas do mundo real, focando apenas nos aspectos que são importantes para a aplicação sendo desenvolvida.</a:t>
            </a:r>
          </a:p>
          <a:p>
            <a:pPr lvl="1" algn="just"/>
            <a:r>
              <a:rPr lang="pt-BR" dirty="0"/>
              <a:t>Exemplo: retirada ou depósito em uma conta bancária.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68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B0D6F-3138-8DFC-34E4-B0EBF522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8BB91-08D7-C08F-247F-AD2B884B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abstração é importante por várias razões: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Simplificação:</a:t>
            </a:r>
            <a:r>
              <a:rPr lang="pt-BR" dirty="0"/>
              <a:t> Reduz a complexidade do desenvolvimento de software, permitindo que os desenvolvedores se concentrem nos aspectos relevantes.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Reusabilidade:</a:t>
            </a:r>
            <a:r>
              <a:rPr lang="pt-BR" dirty="0"/>
              <a:t> Promove a reusabilidade do código, uma vez que as abstrações podem ser usadas em diferentes partes de um aplicativo ou em diferentes projetos.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Manutenibilidade:</a:t>
            </a:r>
            <a:r>
              <a:rPr lang="pt-BR" dirty="0"/>
              <a:t> Facilita a manutenção do código, pois as modificações em uma abstração (como uma classe) são herdadas por todas as suas subclasses.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Extensibilidade:</a:t>
            </a:r>
            <a:r>
              <a:rPr lang="pt-BR" dirty="0"/>
              <a:t> Permite que novas funcionalidades sejam adicionadas com facilidade, estendendo as classes existentes.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01F345-C091-40A4-7649-D8703C86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0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3" y="3024774"/>
            <a:ext cx="4943475" cy="2790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pt-BR" dirty="0"/>
              <a:t>Processo de </a:t>
            </a:r>
            <a:r>
              <a:rPr lang="pt-BR" b="1" dirty="0"/>
              <a:t>identificar os aspectos essenciais </a:t>
            </a:r>
            <a:r>
              <a:rPr lang="pt-BR" dirty="0"/>
              <a:t>de um contexto qualquer, ignorando características menos importantes ou acidentais</a:t>
            </a:r>
          </a:p>
          <a:p>
            <a:pPr lvl="1" algn="just"/>
            <a:r>
              <a:rPr lang="pt-BR" dirty="0"/>
              <a:t> “</a:t>
            </a:r>
            <a:r>
              <a:rPr lang="pt-BR" b="1" dirty="0"/>
              <a:t>Uma abstração” </a:t>
            </a:r>
            <a:r>
              <a:rPr lang="pt-BR" dirty="0"/>
              <a:t>é o resultado deste processo.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415" y="3094870"/>
            <a:ext cx="7727169" cy="32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Visões diferentes do objeto</a:t>
            </a:r>
          </a:p>
          <a:p>
            <a:pPr marL="273050" lvl="1" indent="-273050" algn="just"/>
            <a:r>
              <a:rPr lang="pt-BR" dirty="0"/>
              <a:t>A seleção de quais aspectos são essenciais </a:t>
            </a:r>
            <a:r>
              <a:rPr lang="pt-BR" b="1" dirty="0"/>
              <a:t>depende do observador e do fenômeno observado. </a:t>
            </a:r>
          </a:p>
          <a:p>
            <a:pPr marL="673100" lvl="2" indent="-273050" algn="just"/>
            <a:r>
              <a:rPr lang="pt-BR" sz="2000" dirty="0"/>
              <a:t>Diferentes </a:t>
            </a:r>
            <a:r>
              <a:rPr lang="pt-BR" sz="2000" b="1" dirty="0"/>
              <a:t>observadores  </a:t>
            </a:r>
          </a:p>
          <a:p>
            <a:pPr marL="673100" lvl="2" indent="-273050" algn="just"/>
            <a:r>
              <a:rPr lang="pt-BR" sz="2000" dirty="0"/>
              <a:t>Diferentes </a:t>
            </a:r>
            <a:r>
              <a:rPr lang="pt-BR" sz="2000" b="1" dirty="0"/>
              <a:t>necessidades</a:t>
            </a: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54348"/>
          <a:stretch/>
        </p:blipFill>
        <p:spPr>
          <a:xfrm>
            <a:off x="6168008" y="3371631"/>
            <a:ext cx="1800200" cy="33432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7089"/>
          <a:stretch/>
        </p:blipFill>
        <p:spPr>
          <a:xfrm>
            <a:off x="7968208" y="3374916"/>
            <a:ext cx="2086458" cy="33432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24698" t="37934" r="27825" b="14683"/>
          <a:stretch/>
        </p:blipFill>
        <p:spPr>
          <a:xfrm>
            <a:off x="7139228" y="4641980"/>
            <a:ext cx="187220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4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Classificação: forma de realizar a abstração</a:t>
            </a:r>
          </a:p>
          <a:p>
            <a:pPr marL="273050" lvl="1" indent="-273050"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2472532"/>
            <a:ext cx="6543675" cy="28289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52" y="2492807"/>
            <a:ext cx="8083039" cy="375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Classificação: forma de realizar a abstração</a:t>
            </a:r>
          </a:p>
          <a:p>
            <a:pPr marL="273050" lvl="1" indent="-273050" algn="just"/>
            <a:r>
              <a:rPr lang="pt-BR" dirty="0"/>
              <a:t>A que foi observado em cada “coisa” da figura anterior?</a:t>
            </a:r>
          </a:p>
          <a:p>
            <a:pPr marL="673100" lvl="2" indent="-273050" algn="just"/>
            <a:r>
              <a:rPr lang="pt-BR" sz="2000" dirty="0"/>
              <a:t>Similaridades? </a:t>
            </a:r>
          </a:p>
          <a:p>
            <a:pPr marL="673100" lvl="2" indent="-273050" algn="just"/>
            <a:r>
              <a:rPr lang="pt-BR" sz="2000" dirty="0"/>
              <a:t>Conjunto de características comuns; </a:t>
            </a:r>
          </a:p>
          <a:p>
            <a:pPr marL="673100" lvl="2" indent="-273050" algn="just"/>
            <a:r>
              <a:rPr lang="pt-BR" sz="2000" dirty="0"/>
              <a:t>Comportamento comum; </a:t>
            </a:r>
          </a:p>
          <a:p>
            <a:pPr marL="673100" lvl="2" indent="-273050" algn="just"/>
            <a:r>
              <a:rPr lang="pt-BR" sz="2000" dirty="0"/>
              <a:t>Cada “coisa” é um indivíduo dentro do grupo, certo?</a:t>
            </a:r>
          </a:p>
          <a:p>
            <a:pPr marL="673100" lvl="2" indent="-273050" algn="just"/>
            <a:r>
              <a:rPr lang="pt-BR" sz="2000" dirty="0"/>
              <a:t>Cada “coisa” é denominado “</a:t>
            </a:r>
            <a:r>
              <a:rPr lang="pt-BR" sz="2000" b="1" dirty="0"/>
              <a:t>objeto</a:t>
            </a:r>
            <a:r>
              <a:rPr lang="pt-BR" sz="2000" dirty="0"/>
              <a:t>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1625" y="4496018"/>
            <a:ext cx="1069841" cy="206084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184" y="4458380"/>
            <a:ext cx="1656184" cy="22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32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FC1E8-E3DE-C73E-9DDD-8C95BAA6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30B78-6010-A6DE-7B8F-7E7B414B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D5D0A-437C-D009-E2CB-78815292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dirty="0"/>
              <a:t>Qual seria a diferença na abstração de veículos para uma oficina mecânica e para uma locadora de veículos?</a:t>
            </a:r>
          </a:p>
          <a:p>
            <a:pPr marL="0" lvl="1" indent="0" algn="ctr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E6669B-8C49-1C00-981D-E0E55652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pic>
        <p:nvPicPr>
          <p:cNvPr id="6" name="Imagem 5" descr="Carro de polícia&#10;&#10;Descrição gerada automaticamente">
            <a:extLst>
              <a:ext uri="{FF2B5EF4-FFF2-40B4-BE49-F238E27FC236}">
                <a16:creationId xmlns:a16="http://schemas.microsoft.com/office/drawing/2014/main" id="{431FA979-1B19-5FB0-573D-A99883DF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76437"/>
            <a:ext cx="7620000" cy="2533650"/>
          </a:xfrm>
          <a:prstGeom prst="rect">
            <a:avLst/>
          </a:prstGeom>
        </p:spPr>
      </p:pic>
      <p:pic>
        <p:nvPicPr>
          <p:cNvPr id="10" name="Imagem 9" descr="Uma imagem contendo no interior, mesa, computer, homem&#10;&#10;Descrição gerada automaticamente">
            <a:extLst>
              <a:ext uri="{FF2B5EF4-FFF2-40B4-BE49-F238E27FC236}">
                <a16:creationId xmlns:a16="http://schemas.microsoft.com/office/drawing/2014/main" id="{E778A492-0E60-747A-208F-2E0B4D40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08500"/>
            <a:ext cx="352425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44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0" dirty="0"/>
              <a:t>Um objeto possui: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Características ou atributos;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Comportamentos ou métodos;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Ø"/>
            </a:pPr>
            <a:r>
              <a:rPr lang="pt-BR" sz="2400" dirty="0"/>
              <a:t>Estado atual ou Status.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612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BC883-2D75-49A2-A81F-FB5F3ACF6930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pic>
        <p:nvPicPr>
          <p:cNvPr id="12292" name="Picture 2" descr="Resultado de imagem para programação orientada a obje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89783"/>
            <a:ext cx="3887788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 descr="Resultado de imagem para programação orientada a obje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>
            <a:fillRect/>
          </a:stretch>
        </p:blipFill>
        <p:spPr bwMode="auto">
          <a:xfrm>
            <a:off x="6842381" y="789783"/>
            <a:ext cx="38322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sultado de imagem para exemplo de classe objeto atributo e métod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21" y="2596724"/>
            <a:ext cx="7200800" cy="38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xemplo de classe objeto atributo e métod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3483224"/>
            <a:ext cx="4021614" cy="267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pt-BR" dirty="0"/>
              <a:t>Portanto, </a:t>
            </a:r>
            <a:r>
              <a:rPr lang="pt-BR" b="1" dirty="0"/>
              <a:t>Objeto</a:t>
            </a:r>
            <a:r>
              <a:rPr lang="pt-BR" dirty="0"/>
              <a:t> :</a:t>
            </a:r>
          </a:p>
          <a:p>
            <a:pPr marL="273050" lvl="1" indent="-273050" algn="just"/>
            <a:r>
              <a:rPr lang="pt-BR" dirty="0"/>
              <a:t>É uma </a:t>
            </a:r>
            <a:r>
              <a:rPr lang="pt-BR" b="1" dirty="0"/>
              <a:t>entidade </a:t>
            </a:r>
            <a:r>
              <a:rPr lang="pt-BR" dirty="0"/>
              <a:t>com </a:t>
            </a:r>
            <a:r>
              <a:rPr lang="pt-BR" b="1" dirty="0"/>
              <a:t>estado </a:t>
            </a:r>
            <a:r>
              <a:rPr lang="pt-BR" dirty="0"/>
              <a:t>e </a:t>
            </a:r>
            <a:r>
              <a:rPr lang="pt-BR" b="1" dirty="0"/>
              <a:t>comportamento </a:t>
            </a:r>
            <a:r>
              <a:rPr lang="pt-BR" dirty="0"/>
              <a:t>específico. </a:t>
            </a:r>
          </a:p>
          <a:p>
            <a:pPr marL="273050" lvl="1" indent="-273050" algn="just"/>
            <a:r>
              <a:rPr lang="pt-BR" dirty="0"/>
              <a:t> Frequentemente, objetos de software modelam objetos do mundo real.</a:t>
            </a:r>
          </a:p>
          <a:p>
            <a:pPr marL="273050" lvl="1" indent="-273050" algn="just"/>
            <a:r>
              <a:rPr lang="pt-BR" dirty="0"/>
              <a:t> O Objeto possui; estado, comportamento e identidade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4149080"/>
            <a:ext cx="2562225" cy="8953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4055167"/>
            <a:ext cx="3467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59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1981200" y="381000"/>
            <a:ext cx="82296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normAutofit/>
          </a:bodyPr>
          <a:lstStyle/>
          <a:p>
            <a:pPr>
              <a:defRPr/>
            </a:pPr>
            <a:r>
              <a:rPr lang="pt-BR" dirty="0"/>
              <a:t>Objetos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  <a:defRPr/>
            </a:pPr>
            <a:fld id="{5E13A733-9466-4C61-84F4-E25A54A5B08D}" type="slidenum">
              <a:rPr lang="pt-BR" smtClean="0"/>
              <a:pPr>
                <a:spcAft>
                  <a:spcPts val="600"/>
                </a:spcAft>
                <a:defRPr/>
              </a:pPr>
              <a:t>31</a:t>
            </a:fld>
            <a:endParaRPr lang="pt-BR"/>
          </a:p>
        </p:txBody>
      </p:sp>
      <p:graphicFrame>
        <p:nvGraphicFramePr>
          <p:cNvPr id="5125" name="Espaço Reservado para Conteúdo 2">
            <a:extLst>
              <a:ext uri="{FF2B5EF4-FFF2-40B4-BE49-F238E27FC236}">
                <a16:creationId xmlns:a16="http://schemas.microsoft.com/office/drawing/2014/main" id="{CF2D9EC1-B86E-4CA8-B39D-FFF8C5BAE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86894"/>
              </p:ext>
            </p:extLst>
          </p:nvPr>
        </p:nvGraphicFramePr>
        <p:xfrm>
          <a:off x="1981200" y="1412876"/>
          <a:ext cx="8229600" cy="460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2458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Estado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pt-BR" dirty="0"/>
              <a:t>Um objeto é caracterizado por um conjunto de </a:t>
            </a:r>
            <a:r>
              <a:rPr lang="pt-BR" b="1" dirty="0"/>
              <a:t>atributos.</a:t>
            </a:r>
          </a:p>
          <a:p>
            <a:pPr marL="342900" lvl="1" indent="-342900"/>
            <a:r>
              <a:rPr lang="pt-BR" dirty="0"/>
              <a:t>Atributos são </a:t>
            </a:r>
            <a:r>
              <a:rPr lang="pt-BR" b="1" dirty="0"/>
              <a:t>características </a:t>
            </a:r>
            <a:r>
              <a:rPr lang="pt-BR" dirty="0"/>
              <a:t>(propriedades) presentes em todos os objetos de uma mesma classe.</a:t>
            </a:r>
          </a:p>
          <a:p>
            <a:pPr marL="342900" lvl="1" indent="-342900"/>
            <a:r>
              <a:rPr lang="pt-BR" dirty="0"/>
              <a:t> O </a:t>
            </a:r>
            <a:r>
              <a:rPr lang="pt-BR" b="1" dirty="0"/>
              <a:t>conjunto dos valores </a:t>
            </a:r>
            <a:r>
              <a:rPr lang="pt-BR" dirty="0"/>
              <a:t>de cada atributo em um determinado momento representa o </a:t>
            </a:r>
            <a:r>
              <a:rPr lang="pt-BR" b="1" dirty="0"/>
              <a:t>estado de um objeto.</a:t>
            </a:r>
          </a:p>
          <a:p>
            <a:pPr marL="742950" lvl="2" indent="-342900"/>
            <a:r>
              <a:rPr lang="pt-BR" b="1" dirty="0"/>
              <a:t>Não confundir atributos com variáveis locais.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80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Estado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pt-BR" b="1" dirty="0"/>
              <a:t>Atributos e variáveis locais.</a:t>
            </a:r>
            <a:endParaRPr lang="pt-BR" dirty="0"/>
          </a:p>
          <a:p>
            <a:pPr marL="342900" lvl="1" indent="-342900"/>
            <a:r>
              <a:rPr lang="pt-BR" dirty="0"/>
              <a:t> Um </a:t>
            </a:r>
            <a:r>
              <a:rPr lang="pt-BR" b="1" dirty="0"/>
              <a:t>atributo </a:t>
            </a:r>
            <a:r>
              <a:rPr lang="pt-BR" dirty="0"/>
              <a:t>é uma </a:t>
            </a:r>
            <a:r>
              <a:rPr lang="pt-BR" b="1" dirty="0"/>
              <a:t>característica relevante </a:t>
            </a:r>
            <a:r>
              <a:rPr lang="pt-BR" dirty="0"/>
              <a:t>presente em um objeto durante toda a vida deste objeto.</a:t>
            </a:r>
          </a:p>
          <a:p>
            <a:pPr marL="742950" lvl="2" indent="-342900"/>
            <a:r>
              <a:rPr lang="pt-BR" sz="1800" dirty="0"/>
              <a:t>Veja se faz sentido falar de um objeto sem aquele atributo</a:t>
            </a:r>
          </a:p>
          <a:p>
            <a:pPr marL="400050" lvl="2" indent="0">
              <a:buNone/>
            </a:pPr>
            <a:endParaRPr lang="pt-BR" sz="1800" dirty="0"/>
          </a:p>
          <a:p>
            <a:pPr marL="342900" lvl="1" indent="-342900"/>
            <a:r>
              <a:rPr lang="pt-BR" dirty="0"/>
              <a:t>Variáveis temporárias não devem ser declaradas como atributos. Exemplos:</a:t>
            </a:r>
          </a:p>
          <a:p>
            <a:pPr marL="742950" lvl="2" indent="-342900"/>
            <a:r>
              <a:rPr lang="pt-BR" sz="1800" dirty="0"/>
              <a:t>Variáveis que controlam laços; </a:t>
            </a:r>
          </a:p>
          <a:p>
            <a:pPr marL="742950" lvl="2" indent="-342900"/>
            <a:r>
              <a:rPr lang="pt-BR" sz="1800" dirty="0"/>
              <a:t>Variáveis que guardam valores intermediários em cálculos.</a:t>
            </a:r>
          </a:p>
          <a:p>
            <a:pPr marL="742950" lvl="2" indent="-342900"/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080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Atributos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objetos do mundo real possuem propriedades que possuem valores. Estes valores definem o estado do objeto.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As propriedades recebem o nome de atributos em OO.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Podemos dizer que os atributos dos objetos são “variáveis” ou “campos” que armazenam os diferentes valores que as características dos objetos podem conter.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 estado de um objeto é o conjunto de valores de seus atributos em um determinado instante.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 comportamento de um objeto é como ele age e reage em termos de suas mudanças de estado e troca de mensagens com outros objetos. Exemplo: quantidade de um produto, saldo bancário,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D516AE-1F78-4E96-9847-055231721655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23557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87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32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Atributos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endParaRPr lang="pt-BR" sz="2000" b="1" dirty="0"/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Os atributos de um objeto somente mudam de valor através de estímulos externos ou internos. </a:t>
            </a:r>
          </a:p>
          <a:p>
            <a:pPr algn="just">
              <a:buFont typeface="Wingdings" panose="05000000000000000000" pitchFamily="2" charset="2"/>
              <a:buChar char="q"/>
              <a:defRPr/>
            </a:pPr>
            <a:r>
              <a:rPr lang="pt-BR" sz="2000" dirty="0"/>
              <a:t>A única forma de modificar os atributos dos objetos é </a:t>
            </a:r>
            <a:r>
              <a:rPr lang="pt-BR" sz="2000" b="1" dirty="0"/>
              <a:t>disparando eventos</a:t>
            </a:r>
            <a:r>
              <a:rPr lang="pt-BR" sz="2000" dirty="0"/>
              <a:t> que provocam a transição desses estados no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F5FFE-F8B6-4309-943A-3F13AF7CB3DE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25605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87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91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Comportamento de um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/>
            <a:r>
              <a:rPr lang="pt-PT" dirty="0"/>
              <a:t>Um método </a:t>
            </a:r>
            <a:r>
              <a:rPr lang="pt-PT" b="1" dirty="0"/>
              <a:t>é uma sub-rotina que é executada por um objeto ao receber uma mensagem</a:t>
            </a:r>
            <a:r>
              <a:rPr lang="pt-PT" dirty="0"/>
              <a:t>. </a:t>
            </a:r>
          </a:p>
          <a:p>
            <a:pPr marL="342900" lvl="1" indent="-342900" algn="just"/>
            <a:r>
              <a:rPr lang="pt-PT" dirty="0"/>
              <a:t>Os </a:t>
            </a:r>
            <a:r>
              <a:rPr lang="pt-PT" b="1" dirty="0"/>
              <a:t>métodos determinam o comportamento dos objetos de uma classe </a:t>
            </a:r>
            <a:r>
              <a:rPr lang="pt-PT" dirty="0"/>
              <a:t>e são análogos a funções ou procedimentos da programação estruturada. O envio de mensagens (chamada de métodos) pode alterar o estado de um objeto.</a:t>
            </a:r>
            <a:endParaRPr lang="pt-BR" dirty="0"/>
          </a:p>
          <a:p>
            <a:pPr marL="342900" lvl="1" indent="-342900" algn="just"/>
            <a:r>
              <a:rPr lang="pt-BR" dirty="0"/>
              <a:t> O comportamento de um objeto é representado por um conjunto de </a:t>
            </a:r>
            <a:r>
              <a:rPr lang="pt-BR" b="1" dirty="0"/>
              <a:t>operações</a:t>
            </a:r>
            <a:r>
              <a:rPr lang="pt-BR" dirty="0"/>
              <a:t>.</a:t>
            </a:r>
          </a:p>
          <a:p>
            <a:pPr marL="342900" lvl="1" indent="-342900" algn="just"/>
            <a:r>
              <a:rPr lang="pt-BR" b="1" dirty="0"/>
              <a:t>Operações</a:t>
            </a:r>
            <a:r>
              <a:rPr lang="pt-BR" dirty="0"/>
              <a:t> representam as </a:t>
            </a:r>
            <a:r>
              <a:rPr lang="pt-BR" b="1" dirty="0"/>
              <a:t>responsabilidades da classe</a:t>
            </a:r>
            <a:r>
              <a:rPr lang="pt-BR" dirty="0"/>
              <a:t>,  determinando </a:t>
            </a:r>
            <a:r>
              <a:rPr lang="pt-BR" b="1" dirty="0"/>
              <a:t>o que os objetos podem fazer </a:t>
            </a:r>
            <a:r>
              <a:rPr lang="pt-BR" dirty="0"/>
              <a:t>(ações).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14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Comportamento - Métodos</a:t>
            </a:r>
          </a:p>
        </p:txBody>
      </p:sp>
      <p:sp>
        <p:nvSpPr>
          <p:cNvPr id="51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defRPr/>
            </a:pPr>
            <a:r>
              <a:rPr lang="pt-BR" dirty="0"/>
              <a:t>Assim, os métodos são as ações que o objeto pode realizar. </a:t>
            </a:r>
          </a:p>
          <a:p>
            <a:pPr marL="342900" lvl="1" indent="-342900" algn="just">
              <a:defRPr/>
            </a:pPr>
            <a:r>
              <a:rPr lang="pt-BR" dirty="0"/>
              <a:t>Tudo que o objeto faz é realizado através de seus métodos e é através deles que o objeto interage com os outros objetos. </a:t>
            </a:r>
          </a:p>
          <a:p>
            <a:pPr marL="342900" lvl="1" indent="-342900" algn="just">
              <a:defRPr/>
            </a:pPr>
            <a:r>
              <a:rPr lang="pt-BR" dirty="0"/>
              <a:t>Um objeto exibe algum comportamento (executa uma operação) quando recebe um estímulo de outro objeto. </a:t>
            </a:r>
          </a:p>
          <a:p>
            <a:pPr marL="342900" lvl="1" indent="-342900" algn="just">
              <a:defRPr/>
            </a:pPr>
            <a:r>
              <a:rPr lang="pt-BR" dirty="0"/>
              <a:t>Um objeto requisita a ação de algum outro objeto, enviando uma mensagem para ele. </a:t>
            </a:r>
          </a:p>
          <a:p>
            <a:pPr marL="342900" lvl="1" indent="-342900" algn="just">
              <a:defRPr/>
            </a:pPr>
            <a:r>
              <a:rPr lang="pt-BR" dirty="0"/>
              <a:t>Esta mensagem é uma solicitação a um objeto para que seja executada as rotinas que chamamos de Método da classe. </a:t>
            </a:r>
          </a:p>
          <a:p>
            <a:pPr marL="342900" lvl="1" indent="-342900" algn="just">
              <a:defRPr/>
            </a:pPr>
            <a:r>
              <a:rPr lang="pt-BR" dirty="0"/>
              <a:t>Os métodos são responsáveis por acessar ou alterar os atributos de um objeto. </a:t>
            </a:r>
          </a:p>
          <a:p>
            <a:pPr marL="342900" lvl="1" indent="-342900" algn="just"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79FD55-6E65-4877-A604-06F87EDF65BE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26629" name="AutoShape 2" descr="Resultado de imagem para cachorro"/>
          <p:cNvSpPr>
            <a:spLocks noChangeAspect="1" noChangeArrowheads="1"/>
          </p:cNvSpPr>
          <p:nvPr/>
        </p:nvSpPr>
        <p:spPr bwMode="auto">
          <a:xfrm>
            <a:off x="1687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spcAft>
                <a:spcPct val="500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50000"/>
              </a:spcAft>
              <a:buSzPct val="100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Ø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1600"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19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pt-BR" dirty="0"/>
          </a:p>
          <a:p>
            <a:pPr marL="257175" lvl="1" indent="-257175" algn="just"/>
            <a:r>
              <a:rPr lang="pt-BR" dirty="0"/>
              <a:t>É um molde a partir do qual objetos são criados .</a:t>
            </a:r>
          </a:p>
          <a:p>
            <a:pPr marL="257175" lvl="1" indent="-257175" algn="just"/>
            <a:r>
              <a:rPr lang="pt-BR" dirty="0"/>
              <a:t>Define </a:t>
            </a:r>
            <a:r>
              <a:rPr lang="pt-BR" b="1" dirty="0"/>
              <a:t>dados (atributos) e comportamentos (operações) comuns </a:t>
            </a:r>
            <a:r>
              <a:rPr lang="pt-BR" dirty="0"/>
              <a:t>a todos os objetos que forem criados a partir dela.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1875" y="3390901"/>
            <a:ext cx="2007394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18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uma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 O nome da classe deve estar relacionado com o </a:t>
            </a:r>
            <a:r>
              <a:rPr lang="pt-BR" sz="1650" b="1" dirty="0"/>
              <a:t>principal objetivo </a:t>
            </a:r>
            <a:r>
              <a:rPr lang="pt-BR" sz="1650" dirty="0"/>
              <a:t>desta classe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Qual o conceito (abstração) que a classe representa?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Se a abstração foi bem conduzida, será fácil dar um nome a classe.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Caso contrário, você deve rever a abstração.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10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D1EA3-03B7-427C-8205-8C8B6C30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C80B4B-DD21-4921-89CA-49070AC5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2B13ECB-FF75-444F-B935-E0B74C29246E}"/>
              </a:ext>
            </a:extLst>
          </p:cNvPr>
          <p:cNvSpPr/>
          <p:nvPr/>
        </p:nvSpPr>
        <p:spPr>
          <a:xfrm>
            <a:off x="1847528" y="1636521"/>
            <a:ext cx="7038528" cy="5078313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Socio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Socio();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alguem.Nome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"Thiago Almeida"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= 101555222;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33;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"Nome: 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alguem.Nome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+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 CPF: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alguem.CPF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		  + 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"-"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alguem.ValidaCPF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97ABCB-2EA4-435A-BB2A-3A7E30D0CC0C}"/>
              </a:ext>
            </a:extLst>
          </p:cNvPr>
          <p:cNvSpPr/>
          <p:nvPr/>
        </p:nvSpPr>
        <p:spPr>
          <a:xfrm>
            <a:off x="3810000" y="793375"/>
            <a:ext cx="6858000" cy="590931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2B91AF"/>
                </a:solidFill>
                <a:latin typeface="Consolas" panose="020B0609020204030204" pitchFamily="49" charset="0"/>
              </a:rPr>
              <a:t>Socio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Nome;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Int64 CPF;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ValidaCPF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RG;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Endereco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Telefone;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Cadastrar()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ConfirmarCadastro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AE9FE1-69C3-4328-84A3-1ADF98B2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60" y="3523208"/>
            <a:ext cx="6015940" cy="20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6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uma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Aplicar o Princípio da </a:t>
            </a:r>
            <a:r>
              <a:rPr lang="pt-BR" sz="1650" b="1" dirty="0"/>
              <a:t>Responsabilidade</a:t>
            </a:r>
            <a:r>
              <a:rPr lang="pt-BR" sz="1650" dirty="0"/>
              <a:t> </a:t>
            </a:r>
            <a:r>
              <a:rPr lang="pt-BR" sz="1650" b="1" dirty="0"/>
              <a:t>Única</a:t>
            </a:r>
            <a:r>
              <a:rPr lang="pt-BR" sz="1650" dirty="0"/>
              <a:t>: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dirty="0"/>
              <a:t>Uma classe deve ter uma única responsabilidade.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dirty="0"/>
              <a:t>Esta responsabilidade deve ser totalmente encapsulada pela classe.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dirty="0"/>
              <a:t>Todas as operações devem estar fortemente alinhadas a esta responsabilidade.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3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uma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Utilizar um </a:t>
            </a:r>
            <a:r>
              <a:rPr lang="pt-BR" sz="1650" b="1" dirty="0"/>
              <a:t>substantivo </a:t>
            </a:r>
            <a:r>
              <a:rPr lang="pt-BR" sz="1650" dirty="0"/>
              <a:t>que represente claramente a abstração: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Professor, Cliente, </a:t>
            </a:r>
            <a:r>
              <a:rPr lang="pt-BR" dirty="0" err="1"/>
              <a:t>Automovel</a:t>
            </a:r>
            <a:r>
              <a:rPr lang="pt-BR" dirty="0"/>
              <a:t>, Produto, ...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 err="1"/>
              <a:t>NotaFiscal</a:t>
            </a:r>
            <a:r>
              <a:rPr lang="pt-BR" dirty="0"/>
              <a:t>, Contracheque,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Pilha, Lista, Fila...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Tipicamente, o nome da classe é expresso no singular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Utilize a relação “é um” / “é uma” dos objetos para a classe.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996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uma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Adote um estilo de escrita: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dirty="0"/>
              <a:t>UpperCamelCase1 - </a:t>
            </a:r>
            <a:r>
              <a:rPr lang="pt-BR" dirty="0" err="1"/>
              <a:t>PascalCase</a:t>
            </a:r>
            <a:endParaRPr lang="pt-BR" dirty="0"/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sz="1650" dirty="0"/>
              <a:t>Quando o nome da classe for composto por mais de uma palavra, elas são concatenadas diretamente. Não use </a:t>
            </a:r>
            <a:r>
              <a:rPr lang="pt-BR" sz="1650" dirty="0" err="1"/>
              <a:t>underline</a:t>
            </a:r>
            <a:r>
              <a:rPr lang="pt-BR" sz="1650" dirty="0"/>
              <a:t>/</a:t>
            </a:r>
            <a:r>
              <a:rPr lang="pt-BR" sz="1650" dirty="0" err="1"/>
              <a:t>underscore</a:t>
            </a:r>
            <a:r>
              <a:rPr lang="pt-BR" sz="1650" dirty="0"/>
              <a:t> para separar as palavras.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sz="1650" dirty="0"/>
              <a:t>Cada palavra é iniciada com uma letra maiúscula.</a:t>
            </a:r>
          </a:p>
          <a:p>
            <a:pPr lvl="1" algn="just">
              <a:buClrTx/>
              <a:buFont typeface="Wingdings" panose="05000000000000000000" pitchFamily="2" charset="2"/>
              <a:buChar char="ü"/>
            </a:pPr>
            <a:r>
              <a:rPr lang="pt-BR" sz="1650" dirty="0" err="1"/>
              <a:t>Ex</a:t>
            </a:r>
            <a:r>
              <a:rPr lang="pt-BR" sz="1650" dirty="0"/>
              <a:t>: </a:t>
            </a:r>
            <a:r>
              <a:rPr lang="pt-BR" sz="1650" dirty="0" err="1"/>
              <a:t>ContaBancaria</a:t>
            </a:r>
            <a:r>
              <a:rPr lang="pt-BR" sz="1650" dirty="0"/>
              <a:t>, Disciplina, Curso, </a:t>
            </a:r>
            <a:r>
              <a:rPr lang="pt-BR" sz="1650" dirty="0" err="1"/>
              <a:t>FiguraGeometrica</a:t>
            </a:r>
            <a:r>
              <a:rPr lang="pt-BR" sz="1650" dirty="0"/>
              <a:t>,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708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sz="1650" dirty="0"/>
              <a:t>Pode-se definir uma </a:t>
            </a:r>
            <a:r>
              <a:rPr lang="pt-BR" sz="1650" b="1" dirty="0"/>
              <a:t>classe </a:t>
            </a:r>
            <a:r>
              <a:rPr lang="pt-BR" sz="1650" dirty="0"/>
              <a:t>como um </a:t>
            </a:r>
            <a:r>
              <a:rPr lang="pt-BR" sz="1650" b="1" dirty="0"/>
              <a:t>modelo ou como uma especificação para um conjunto de objetos</a:t>
            </a:r>
            <a:r>
              <a:rPr lang="pt-BR" sz="1650" dirty="0"/>
              <a:t>, ou seja, a descrição genérica dos objetos individuais pertencentes a um dado conjunto.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650" dirty="0"/>
              <a:t>A partir de uma classe é possível criar quantos objetos forem desejados.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500" dirty="0"/>
              <a:t>Uma </a:t>
            </a:r>
            <a:r>
              <a:rPr lang="pt-BR" sz="1500" b="1" dirty="0"/>
              <a:t>classe </a:t>
            </a:r>
            <a:r>
              <a:rPr lang="pt-BR" sz="1500" dirty="0"/>
              <a:t>define as características e o comportamento de um conjunto de objetos.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500" dirty="0"/>
              <a:t>Assim, a </a:t>
            </a:r>
            <a:r>
              <a:rPr lang="pt-BR" sz="1500" b="1" dirty="0"/>
              <a:t>criação de uma classe </a:t>
            </a:r>
            <a:r>
              <a:rPr lang="pt-BR" sz="1500" dirty="0"/>
              <a:t>implica </a:t>
            </a:r>
            <a:r>
              <a:rPr lang="pt-BR" sz="1500" b="1" dirty="0"/>
              <a:t>definir</a:t>
            </a:r>
            <a:r>
              <a:rPr lang="pt-BR" sz="1500" dirty="0"/>
              <a:t> </a:t>
            </a:r>
            <a:r>
              <a:rPr lang="pt-BR" sz="1500" b="1" dirty="0"/>
              <a:t>um tipo de objeto</a:t>
            </a:r>
            <a:r>
              <a:rPr lang="pt-BR" sz="1500" dirty="0"/>
              <a:t> em termos de seus </a:t>
            </a:r>
            <a:r>
              <a:rPr lang="pt-BR" sz="1500" b="1" dirty="0"/>
              <a:t>atributos (variáveis que conterão os dados) e seus métodos (funções que manipulam tais dados).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041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sz="1500" dirty="0">
                <a:effectLst/>
              </a:rPr>
              <a:t>Fazendo um paralelo com a linguagem C, pode-se visualizar </a:t>
            </a:r>
            <a:r>
              <a:rPr lang="pt-BR" sz="1500" b="1" dirty="0">
                <a:effectLst/>
              </a:rPr>
              <a:t>os métodos das classes como funções </a:t>
            </a:r>
            <a:r>
              <a:rPr lang="pt-BR" sz="1500" dirty="0">
                <a:effectLst/>
              </a:rPr>
              <a:t>e </a:t>
            </a:r>
            <a:r>
              <a:rPr lang="pt-BR" sz="1500" b="1" dirty="0">
                <a:effectLst/>
              </a:rPr>
              <a:t>os atributos </a:t>
            </a:r>
            <a:r>
              <a:rPr lang="pt-BR" sz="1500" dirty="0">
                <a:effectLst/>
              </a:rPr>
              <a:t>de uma classe </a:t>
            </a:r>
            <a:r>
              <a:rPr lang="pt-BR" sz="1500" b="1" dirty="0">
                <a:effectLst/>
              </a:rPr>
              <a:t>como campos </a:t>
            </a:r>
            <a:r>
              <a:rPr lang="pt-BR" sz="1500" dirty="0">
                <a:effectLst/>
              </a:rPr>
              <a:t>de uma </a:t>
            </a:r>
            <a:r>
              <a:rPr lang="pt-BR" sz="1500" b="1" i="1" dirty="0" err="1">
                <a:effectLst/>
              </a:rPr>
              <a:t>struct</a:t>
            </a:r>
            <a:r>
              <a:rPr lang="pt-BR" sz="1500" b="1" dirty="0">
                <a:effectLst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500" dirty="0"/>
              <a:t>Quando desenvolvemos um sistema orientado a objetos, definimos um conjunto de classes. Para organizar essas classes surge o conceito de </a:t>
            </a:r>
            <a:r>
              <a:rPr lang="pt-BR" sz="1500" b="1" dirty="0"/>
              <a:t>pacote</a:t>
            </a:r>
            <a:r>
              <a:rPr lang="pt-BR" sz="1500" dirty="0"/>
              <a:t>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500" b="1" dirty="0"/>
              <a:t>Pacote </a:t>
            </a:r>
            <a:r>
              <a:rPr lang="pt-BR" sz="1500" dirty="0"/>
              <a:t>é um </a:t>
            </a:r>
            <a:r>
              <a:rPr lang="pt-BR" sz="1500" b="1" dirty="0"/>
              <a:t>envoltório de classes</a:t>
            </a:r>
            <a:r>
              <a:rPr lang="pt-BR" sz="1500" dirty="0"/>
              <a:t>, ou seja, </a:t>
            </a:r>
            <a:r>
              <a:rPr lang="pt-BR" sz="1500" b="1" dirty="0"/>
              <a:t>guarda classes e outros pacotes logicamente semelhantes</a:t>
            </a:r>
            <a:r>
              <a:rPr lang="pt-BR" sz="1500" dirty="0"/>
              <a:t> ao pacote que os contém.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1500" dirty="0"/>
              <a:t>Podemos visualizar os pacotes como diretórios ou pastas, nos quais podemos guardar arquivos (classes) e outros diretórios (pacotes) que tenham conteúdo relacionado com o pacote que os contém.</a:t>
            </a:r>
            <a:endParaRPr lang="pt-BR" sz="1500" b="1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383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uma Classe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endParaRPr lang="pt-BR" sz="1500" b="1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ACC447F-2380-4E42-9CAC-89FA5929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383" y="1978200"/>
            <a:ext cx="6858000" cy="39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6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em C#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Para desenvolver programa orientado a objetos precisamos criar classes.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 Uma classe é como um tipo de objeto que pode ser definido pelo programador para descrever uma entidade real ou abstrata.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&lt;qualificador&gt;: </a:t>
            </a:r>
            <a:r>
              <a:rPr lang="pt-BR" dirty="0"/>
              <a:t>O qualificador de acesso determinará a visibilidade da classe.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Pode ser </a:t>
            </a:r>
            <a:r>
              <a:rPr lang="pt-BR" i="1" dirty="0"/>
              <a:t>public </a:t>
            </a:r>
            <a:r>
              <a:rPr lang="pt-BR" dirty="0"/>
              <a:t>(classe pública), </a:t>
            </a:r>
            <a:r>
              <a:rPr lang="pt-BR" i="1" dirty="0"/>
              <a:t>private </a:t>
            </a:r>
            <a:r>
              <a:rPr lang="pt-BR" dirty="0"/>
              <a:t>(classe privada), protected ( classe protegida), etc..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 Classes privadas só poderão ser visualizadas dentro de seu próprio pacote enquanto as públicas serão acessíveis por qualquer classe de qualquer pacote. Se o qualificador for omitido, a classe será pública por padrão.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em C#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&lt;nome&gt;: </a:t>
            </a:r>
            <a:r>
              <a:rPr lang="pt-BR" dirty="0"/>
              <a:t>nome que identifica a classe. Há um padrão entre os programadores de sempre iniciarem os nomes de classes com letras maiúsculas. Mas, apesar de ser uma boa prática, seguir esse padrão não é uma obrigação.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47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9DED51B-A07B-47E3-9800-A3033C12CC73}"/>
              </a:ext>
            </a:extLst>
          </p:cNvPr>
          <p:cNvSpPr/>
          <p:nvPr/>
        </p:nvSpPr>
        <p:spPr>
          <a:xfrm>
            <a:off x="3439629" y="2868002"/>
            <a:ext cx="5312745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sz="1200" b="1" dirty="0"/>
              <a:t>{</a:t>
            </a:r>
          </a:p>
          <a:p>
            <a:r>
              <a:rPr lang="pt-BR" sz="1200" b="1" dirty="0"/>
              <a:t>    </a:t>
            </a:r>
            <a:r>
              <a:rPr lang="pt-BR" sz="1200" b="1" dirty="0" err="1"/>
              <a:t>class</a:t>
            </a:r>
            <a:r>
              <a:rPr lang="pt-BR" sz="1200" b="1" dirty="0"/>
              <a:t> Triangulo</a:t>
            </a:r>
          </a:p>
          <a:p>
            <a:r>
              <a:rPr lang="pt-BR" sz="1200" b="1" dirty="0"/>
              <a:t>    {</a:t>
            </a:r>
          </a:p>
          <a:p>
            <a:r>
              <a:rPr lang="pt-BR" sz="1200" b="1" dirty="0"/>
              <a:t>        public </a:t>
            </a:r>
            <a:r>
              <a:rPr lang="pt-BR" sz="1200" b="1" dirty="0" err="1"/>
              <a:t>double</a:t>
            </a:r>
            <a:r>
              <a:rPr lang="pt-BR" sz="1200" b="1" dirty="0"/>
              <a:t> A;</a:t>
            </a:r>
          </a:p>
          <a:p>
            <a:r>
              <a:rPr lang="pt-BR" sz="1200" b="1" dirty="0"/>
              <a:t>        public </a:t>
            </a:r>
            <a:r>
              <a:rPr lang="pt-BR" sz="1200" b="1" dirty="0" err="1"/>
              <a:t>double</a:t>
            </a:r>
            <a:r>
              <a:rPr lang="pt-BR" sz="1200" b="1" dirty="0"/>
              <a:t> B;</a:t>
            </a:r>
          </a:p>
          <a:p>
            <a:r>
              <a:rPr lang="pt-BR" sz="1200" b="1" dirty="0"/>
              <a:t>        public </a:t>
            </a:r>
            <a:r>
              <a:rPr lang="pt-BR" sz="1200" b="1" dirty="0" err="1"/>
              <a:t>double</a:t>
            </a:r>
            <a:r>
              <a:rPr lang="pt-BR" sz="1200" b="1" dirty="0"/>
              <a:t> C;</a:t>
            </a:r>
          </a:p>
          <a:p>
            <a:endParaRPr lang="pt-BR" sz="1200" b="1" dirty="0"/>
          </a:p>
          <a:p>
            <a:r>
              <a:rPr lang="pt-BR" sz="1200" b="1" dirty="0"/>
              <a:t>        public </a:t>
            </a:r>
            <a:r>
              <a:rPr lang="pt-BR" sz="1200" b="1" dirty="0" err="1"/>
              <a:t>double</a:t>
            </a:r>
            <a:r>
              <a:rPr lang="pt-BR" sz="1200" b="1" dirty="0"/>
              <a:t> </a:t>
            </a:r>
            <a:r>
              <a:rPr lang="pt-BR" sz="1200" b="1" dirty="0" err="1"/>
              <a:t>AreaTriangulo</a:t>
            </a:r>
            <a:r>
              <a:rPr lang="pt-BR" sz="1200" b="1" dirty="0"/>
              <a:t>()</a:t>
            </a:r>
          </a:p>
          <a:p>
            <a:r>
              <a:rPr lang="pt-BR" sz="1200" b="1" dirty="0"/>
              <a:t>        {</a:t>
            </a:r>
          </a:p>
          <a:p>
            <a:r>
              <a:rPr lang="pt-BR" sz="1200" b="1" dirty="0"/>
              <a:t>            </a:t>
            </a:r>
            <a:r>
              <a:rPr lang="pt-BR" sz="1200" b="1" dirty="0" err="1"/>
              <a:t>double</a:t>
            </a:r>
            <a:r>
              <a:rPr lang="pt-BR" sz="1200" b="1" dirty="0"/>
              <a:t> p = (A + B + C) / 2.0;</a:t>
            </a:r>
          </a:p>
          <a:p>
            <a:r>
              <a:rPr lang="pt-BR" sz="1200" b="1" dirty="0"/>
              <a:t>            //</a:t>
            </a:r>
            <a:r>
              <a:rPr lang="pt-BR" sz="1200" b="1" dirty="0" err="1"/>
              <a:t>double</a:t>
            </a:r>
            <a:r>
              <a:rPr lang="pt-BR" sz="1200" b="1" dirty="0"/>
              <a:t> raiz = </a:t>
            </a:r>
            <a:r>
              <a:rPr lang="pt-BR" sz="1200" b="1" dirty="0" err="1"/>
              <a:t>Math.Sqrt</a:t>
            </a:r>
            <a:r>
              <a:rPr lang="pt-BR" sz="1200" b="1" dirty="0"/>
              <a:t>(p * (p - A) * (p - B) * (p - C));</a:t>
            </a:r>
          </a:p>
          <a:p>
            <a:r>
              <a:rPr lang="en-US" sz="1200" b="1" dirty="0"/>
              <a:t>            return </a:t>
            </a:r>
            <a:r>
              <a:rPr lang="en-US" sz="1200" b="1" dirty="0" err="1"/>
              <a:t>Math.Sqrt</a:t>
            </a:r>
            <a:r>
              <a:rPr lang="en-US" sz="1200" b="1" dirty="0"/>
              <a:t>(p * (p - A) * (p - B) * (p - C));</a:t>
            </a:r>
          </a:p>
          <a:p>
            <a:r>
              <a:rPr lang="pt-BR" sz="1200" b="1" dirty="0"/>
              <a:t>           // </a:t>
            </a:r>
            <a:r>
              <a:rPr lang="pt-BR" sz="1200" b="1" dirty="0" err="1"/>
              <a:t>return</a:t>
            </a:r>
            <a:r>
              <a:rPr lang="pt-BR" sz="1200" b="1" dirty="0"/>
              <a:t> (raiz);</a:t>
            </a:r>
          </a:p>
          <a:p>
            <a:r>
              <a:rPr lang="pt-BR" sz="1200" b="1" dirty="0"/>
              <a:t>        }</a:t>
            </a:r>
          </a:p>
          <a:p>
            <a:r>
              <a:rPr lang="pt-BR" sz="1200" b="1" dirty="0"/>
              <a:t>    }</a:t>
            </a:r>
          </a:p>
          <a:p>
            <a:r>
              <a:rPr lang="pt-BR" sz="1200" b="1" dirty="0"/>
              <a:t>}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BCD8C50-A871-412A-B538-74A601E3BA6E}"/>
              </a:ext>
            </a:extLst>
          </p:cNvPr>
          <p:cNvSpPr/>
          <p:nvPr/>
        </p:nvSpPr>
        <p:spPr>
          <a:xfrm>
            <a:off x="3459555" y="2891083"/>
            <a:ext cx="529281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latin typeface="Consolas" panose="020B0609020204030204" pitchFamily="49" charset="0"/>
              </a:rPr>
              <a:t>namespace</a:t>
            </a:r>
            <a:r>
              <a:rPr lang="pt-BR" b="1" dirty="0">
                <a:latin typeface="Consolas" panose="020B0609020204030204" pitchFamily="49" charset="0"/>
              </a:rPr>
              <a:t> ConsoleApp1</a:t>
            </a:r>
          </a:p>
          <a:p>
            <a:r>
              <a:rPr lang="pt-BR" b="1" dirty="0">
                <a:latin typeface="Consolas" panose="020B0609020204030204" pitchFamily="49" charset="0"/>
              </a:rPr>
              <a:t>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</a:t>
            </a:r>
            <a:r>
              <a:rPr lang="pt-BR" b="1" dirty="0" err="1">
                <a:latin typeface="Consolas" panose="020B0609020204030204" pitchFamily="49" charset="0"/>
              </a:rPr>
              <a:t>class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Retangulo</a:t>
            </a:r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public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A;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public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B;</a:t>
            </a:r>
          </a:p>
          <a:p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    public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AreaRetangulo</a:t>
            </a:r>
            <a:r>
              <a:rPr lang="pt-BR" b="1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 = A * B;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return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}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414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1A6FC-9F4D-446F-9300-AFDB3094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Convenção de Nomes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6C0C52-436C-4435-BA13-197D41E79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Clr>
                <a:srgbClr val="000000"/>
              </a:buClr>
              <a:buSzPct val="100000"/>
            </a:pPr>
            <a:r>
              <a:rPr lang="pt-BR" sz="1650" dirty="0"/>
              <a:t>Quando criamos uma classe, a recomendação é utilizar o Pascal Case para nomear a classe:</a:t>
            </a:r>
          </a:p>
          <a:p>
            <a:pPr lvl="1" algn="just">
              <a:buClr>
                <a:srgbClr val="000000"/>
              </a:buClr>
            </a:pPr>
            <a:r>
              <a:rPr lang="pt-BR" sz="1350" dirty="0"/>
              <a:t>Se o nome da </a:t>
            </a:r>
            <a:r>
              <a:rPr lang="pt-BR" sz="1350" b="1" dirty="0"/>
              <a:t>classe</a:t>
            </a:r>
            <a:r>
              <a:rPr lang="pt-BR" sz="1350" dirty="0"/>
              <a:t> é composto por uma única palavra, colocamos a primeira letra dessa palavra em maiúscula (conta se torna </a:t>
            </a:r>
            <a:r>
              <a:rPr lang="pt-BR" sz="1350" b="1" dirty="0"/>
              <a:t>Conta</a:t>
            </a:r>
            <a:r>
              <a:rPr lang="pt-BR" sz="1350" dirty="0"/>
              <a:t>);</a:t>
            </a:r>
          </a:p>
          <a:p>
            <a:pPr lvl="1" algn="just">
              <a:buClr>
                <a:srgbClr val="000000"/>
              </a:buClr>
            </a:pPr>
            <a:r>
              <a:rPr lang="pt-BR" sz="1350" dirty="0"/>
              <a:t>Se o nome da </a:t>
            </a:r>
            <a:r>
              <a:rPr lang="pt-BR" sz="1350" b="1" dirty="0"/>
              <a:t>classe</a:t>
            </a:r>
            <a:r>
              <a:rPr lang="pt-BR" sz="1350" dirty="0"/>
              <a:t> é composto por diversas palavras, juntamos todas as palavras colocando a primeira letra de cada palavra em maiúscula (seguro de vida se torna </a:t>
            </a:r>
            <a:r>
              <a:rPr lang="pt-BR" sz="1350" b="1" dirty="0" err="1"/>
              <a:t>SeguroDeVida</a:t>
            </a:r>
            <a:r>
              <a:rPr lang="pt-BR" sz="1350" dirty="0"/>
              <a:t>).</a:t>
            </a:r>
          </a:p>
          <a:p>
            <a:pPr lvl="1" algn="just">
              <a:buClr>
                <a:srgbClr val="000000"/>
              </a:buClr>
            </a:pPr>
            <a:r>
              <a:rPr lang="pt-BR" sz="1350" dirty="0"/>
              <a:t>No caso do nome de </a:t>
            </a:r>
            <a:r>
              <a:rPr lang="pt-BR" sz="1350" b="1" dirty="0"/>
              <a:t>métodos</a:t>
            </a:r>
            <a:r>
              <a:rPr lang="pt-BR" sz="1350" dirty="0"/>
              <a:t>, a convenção também é utilizar o Pascal </a:t>
            </a:r>
            <a:r>
              <a:rPr lang="pt-BR" sz="1350" dirty="0" err="1"/>
              <a:t>Casing</a:t>
            </a:r>
            <a:r>
              <a:rPr lang="pt-BR" sz="1350" dirty="0"/>
              <a:t> (</a:t>
            </a:r>
            <a:r>
              <a:rPr lang="pt-BR" sz="1350" b="1" dirty="0"/>
              <a:t>Saca</a:t>
            </a:r>
            <a:r>
              <a:rPr lang="pt-BR" sz="1350" dirty="0"/>
              <a:t> e </a:t>
            </a:r>
            <a:r>
              <a:rPr lang="pt-BR" sz="1350" b="1" dirty="0"/>
              <a:t>Deposita</a:t>
            </a:r>
            <a:r>
              <a:rPr lang="pt-BR" sz="1350" dirty="0"/>
              <a:t>).</a:t>
            </a:r>
          </a:p>
          <a:p>
            <a:pPr lvl="1" algn="just">
              <a:buClr>
                <a:srgbClr val="000000"/>
              </a:buClr>
            </a:pPr>
            <a:r>
              <a:rPr lang="pt-BR" sz="1350" dirty="0"/>
              <a:t>Para </a:t>
            </a:r>
            <a:r>
              <a:rPr lang="pt-BR" sz="1350" b="1" dirty="0"/>
              <a:t>argumentos (parâmetros) de métodos</a:t>
            </a:r>
            <a:r>
              <a:rPr lang="pt-BR" sz="1350" dirty="0"/>
              <a:t>, a recomendação é utilizar o </a:t>
            </a:r>
            <a:r>
              <a:rPr lang="pt-BR" sz="1350" b="1" dirty="0"/>
              <a:t>Camel Case, </a:t>
            </a:r>
            <a:r>
              <a:rPr lang="pt-BR" sz="1350" dirty="0"/>
              <a:t>com a primeira letra em minúscula (</a:t>
            </a:r>
            <a:r>
              <a:rPr lang="pt-BR" sz="1350" b="1" dirty="0" err="1"/>
              <a:t>valorDoSaque</a:t>
            </a:r>
            <a:r>
              <a:rPr lang="pt-BR" sz="1350" dirty="0"/>
              <a:t>, por exemplo).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3DE959-360A-4F85-8D0B-88F77847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017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7A53E-B5DC-E62C-DC08-7347820C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DD6EA-68CF-A3DC-CDB0-8398AD6B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Abrir o </a:t>
            </a:r>
            <a:r>
              <a:rPr lang="pt-BR" dirty="0" err="1"/>
              <a:t>VisualStudio</a:t>
            </a:r>
            <a:r>
              <a:rPr lang="pt-BR" dirty="0"/>
              <a:t> e criar um novo projeto com os seguintes requisitos:</a:t>
            </a:r>
          </a:p>
          <a:p>
            <a:pPr algn="l"/>
            <a:r>
              <a:rPr lang="pt-BR" dirty="0"/>
              <a:t>1- Criar uma classe denominada Classe1 com 3 atributos com os tipos:</a:t>
            </a:r>
          </a:p>
          <a:p>
            <a:pPr algn="l"/>
            <a:r>
              <a:rPr lang="pt-BR" dirty="0"/>
              <a:t>	1º. Double; 2º. </a:t>
            </a:r>
            <a:r>
              <a:rPr lang="pt-BR" dirty="0" err="1"/>
              <a:t>Int</a:t>
            </a:r>
            <a:r>
              <a:rPr lang="pt-BR" dirty="0"/>
              <a:t> e o 3º. </a:t>
            </a:r>
            <a:r>
              <a:rPr lang="pt-BR" dirty="0" err="1"/>
              <a:t>String</a:t>
            </a:r>
            <a:r>
              <a:rPr lang="pt-BR" dirty="0"/>
              <a:t>.</a:t>
            </a:r>
          </a:p>
          <a:p>
            <a:pPr algn="l"/>
            <a:r>
              <a:rPr lang="pt-BR" dirty="0"/>
              <a:t>2- Os atributos deverão ser públicos.</a:t>
            </a:r>
          </a:p>
          <a:p>
            <a:pPr algn="l"/>
            <a:r>
              <a:rPr lang="pt-BR" dirty="0"/>
              <a:t>3- Criar um método na Classe1 para exibir os atributos na tela.</a:t>
            </a:r>
          </a:p>
          <a:p>
            <a:pPr algn="l"/>
            <a:r>
              <a:rPr lang="pt-BR" dirty="0"/>
              <a:t>4- Criar na classe </a:t>
            </a:r>
            <a:r>
              <a:rPr lang="pt-BR" dirty="0" err="1"/>
              <a:t>Program</a:t>
            </a:r>
            <a:r>
              <a:rPr lang="pt-BR" dirty="0"/>
              <a:t> uma objeto “p”</a:t>
            </a:r>
          </a:p>
          <a:p>
            <a:pPr algn="l"/>
            <a:r>
              <a:rPr lang="pt-BR" dirty="0"/>
              <a:t>5 – Instanciar o objeto p da Classe 1 com os seguintes valores dos atributos: </a:t>
            </a:r>
          </a:p>
          <a:p>
            <a:pPr algn="l"/>
            <a:r>
              <a:rPr lang="pt-BR" dirty="0"/>
              <a:t>	1º. 13.512; 2º. 15 e o 3º. “Produto Qualquer”.</a:t>
            </a:r>
          </a:p>
          <a:p>
            <a:pPr algn="l"/>
            <a:r>
              <a:rPr lang="pt-BR" dirty="0"/>
              <a:t>6- Imprimir na tela as frases : </a:t>
            </a:r>
          </a:p>
          <a:p>
            <a:pPr algn="l"/>
            <a:r>
              <a:rPr lang="pt-BR" dirty="0"/>
              <a:t>“Atributo 1:...” “Atributo 2:...” “Atributo 3:...” </a:t>
            </a:r>
          </a:p>
          <a:p>
            <a:pPr algn="l"/>
            <a:r>
              <a:rPr lang="pt-BR" dirty="0"/>
              <a:t>7- Utilize métodos </a:t>
            </a:r>
            <a:r>
              <a:rPr lang="pt-BR" dirty="0" err="1"/>
              <a:t>Get</a:t>
            </a:r>
            <a:r>
              <a:rPr lang="pt-BR" dirty="0"/>
              <a:t> e Set para o atributo 3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AC66D5-9E69-2EA2-94F5-ACDA5F55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208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A44F68-7C7B-45BA-B27A-9D236D26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1D55A6-6435-4E0F-8AA1-E9CC94DECD46}"/>
              </a:ext>
            </a:extLst>
          </p:cNvPr>
          <p:cNvSpPr/>
          <p:nvPr/>
        </p:nvSpPr>
        <p:spPr>
          <a:xfrm>
            <a:off x="2063552" y="1124745"/>
            <a:ext cx="8820472" cy="634019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// agrupamento lógico de classes relacionadas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4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xA, xB, xC, yA, yB, yC;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(xA + xB + xC)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72622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344AF-1023-4F9A-0D4C-9DB1A185F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B54E38-A13F-A1BC-8632-99E394089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DC3FE2-6101-8979-7B36-360283BE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4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BEF82-2983-5A90-2170-206071C1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Program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6B6B1-3842-4C8A-F79F-9F215E6B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53CA2F-0302-A965-505A-46FBD82B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F59C5E-637D-2D02-67DE-7D79B2DC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5" y="2162604"/>
            <a:ext cx="5536406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14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BEF82-2983-5A90-2170-206071C1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6B6B1-3842-4C8A-F79F-9F215E6B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53CA2F-0302-A965-505A-46FBD82B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E034F72-2F47-5F7C-F13A-D273E116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46" y="1868708"/>
            <a:ext cx="5184576" cy="35235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212794-03BE-E014-D851-D79764C7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828" y="1990725"/>
            <a:ext cx="4879181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4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7A53E-B5DC-E62C-DC08-7347820C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DD6EA-68CF-A3DC-CDB0-8398AD6B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Abrir o </a:t>
            </a:r>
            <a:r>
              <a:rPr lang="pt-BR" dirty="0" err="1"/>
              <a:t>VisualStudio</a:t>
            </a:r>
            <a:r>
              <a:rPr lang="pt-BR" dirty="0"/>
              <a:t> e criar um novo projeto com os seguintes requisitos:</a:t>
            </a:r>
          </a:p>
          <a:p>
            <a:pPr algn="l"/>
            <a:r>
              <a:rPr lang="pt-BR" dirty="0"/>
              <a:t>1- Criar uma classe denominada Classe1 com 3 atributos com os tipos:</a:t>
            </a:r>
          </a:p>
          <a:p>
            <a:pPr algn="l"/>
            <a:r>
              <a:rPr lang="pt-BR" dirty="0"/>
              <a:t>	1º. Double; 2º. </a:t>
            </a:r>
            <a:r>
              <a:rPr lang="pt-BR" dirty="0" err="1"/>
              <a:t>Int</a:t>
            </a:r>
            <a:r>
              <a:rPr lang="pt-BR" dirty="0"/>
              <a:t> e o 3º. </a:t>
            </a:r>
            <a:r>
              <a:rPr lang="pt-BR" dirty="0" err="1"/>
              <a:t>String</a:t>
            </a:r>
            <a:r>
              <a:rPr lang="pt-BR" dirty="0"/>
              <a:t>.</a:t>
            </a:r>
          </a:p>
          <a:p>
            <a:pPr algn="l"/>
            <a:r>
              <a:rPr lang="pt-BR" dirty="0"/>
              <a:t>2- Os atributos deverão ser </a:t>
            </a:r>
            <a:r>
              <a:rPr lang="pt-BR" b="1" dirty="0"/>
              <a:t>privados</a:t>
            </a:r>
            <a:r>
              <a:rPr lang="pt-BR" dirty="0"/>
              <a:t>.</a:t>
            </a:r>
          </a:p>
          <a:p>
            <a:pPr algn="l"/>
            <a:r>
              <a:rPr lang="pt-BR" dirty="0"/>
              <a:t>3- Criar um método na Classe1 para exibir os atributos na tela.</a:t>
            </a:r>
          </a:p>
          <a:p>
            <a:pPr algn="l"/>
            <a:r>
              <a:rPr lang="pt-BR" dirty="0"/>
              <a:t>4- Criar na classe </a:t>
            </a:r>
            <a:r>
              <a:rPr lang="pt-BR" dirty="0" err="1"/>
              <a:t>Program</a:t>
            </a:r>
            <a:r>
              <a:rPr lang="pt-BR" dirty="0"/>
              <a:t> uma objeto “p”</a:t>
            </a:r>
          </a:p>
          <a:p>
            <a:pPr algn="l"/>
            <a:r>
              <a:rPr lang="pt-BR" dirty="0"/>
              <a:t>5 – Instanciar o objeto p da Classe 1 com os seguintes valores dos atributos: </a:t>
            </a:r>
          </a:p>
          <a:p>
            <a:pPr algn="l"/>
            <a:r>
              <a:rPr lang="pt-BR" dirty="0"/>
              <a:t>	1º. 13.512; 2º. 15 e o 3º. “Produto Qualquer”.</a:t>
            </a:r>
          </a:p>
          <a:p>
            <a:pPr algn="l"/>
            <a:r>
              <a:rPr lang="pt-BR" dirty="0"/>
              <a:t>6- Imprimir na tela as frases : </a:t>
            </a:r>
          </a:p>
          <a:p>
            <a:pPr algn="l"/>
            <a:r>
              <a:rPr lang="pt-BR" dirty="0"/>
              <a:t>“Atributo 1:...” “Atributo 2:...” “Atributo 3:...” 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AC66D5-9E69-2EA2-94F5-ACDA5F55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78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344AF-1023-4F9A-0D4C-9DB1A185F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B54E38-A13F-A1BC-8632-99E394089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DC3FE2-6101-8979-7B36-360283BE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772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C9B57-5D3F-4797-6978-38661A1A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Program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1FC63-2650-7D0A-4E71-876302BE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BE9C61-309C-C3B0-B74B-F993BAF1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AB858A-7023-3A13-9840-DFF61E8D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86" y="2339579"/>
            <a:ext cx="6072188" cy="19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38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C9B57-5D3F-4797-6978-38661A1A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1FC63-2650-7D0A-4E71-876302BE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BE9C61-309C-C3B0-B74B-F993BAF1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8E2029-755E-064C-BBC1-75877D4C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482" y="1808186"/>
            <a:ext cx="5532518" cy="41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2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153CE-5335-46CB-BF6B-A5EF24C06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4DE6FE-8404-4A02-9D3F-8C2308312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96B9D1-A14E-433B-879C-5CD3C121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17409F-C255-4942-8167-3519089F74A4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16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em C#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A criação de duas classes que diferem apenas por um detalhe: uma delas é </a:t>
            </a:r>
            <a:r>
              <a:rPr lang="pt-BR" b="1" dirty="0"/>
              <a:t>pública</a:t>
            </a:r>
            <a:r>
              <a:rPr lang="pt-BR" dirty="0"/>
              <a:t>, a outra pode ser </a:t>
            </a:r>
            <a:r>
              <a:rPr lang="pt-BR" b="1" dirty="0"/>
              <a:t>protegida</a:t>
            </a:r>
            <a:r>
              <a:rPr lang="pt-BR" dirty="0"/>
              <a:t> e a outra </a:t>
            </a:r>
            <a:r>
              <a:rPr lang="pt-BR" b="1" dirty="0"/>
              <a:t>privada</a:t>
            </a:r>
            <a:r>
              <a:rPr lang="pt-BR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F06B95-03E6-9067-D8A6-BC818DB5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17" y="2504636"/>
            <a:ext cx="3054338" cy="20424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9BE7B3-A0FA-E579-B61C-F047A208E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255" y="2504636"/>
            <a:ext cx="2916324" cy="24302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35F300-46D1-87A9-C367-86D81431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57" y="2538766"/>
            <a:ext cx="2732799" cy="2628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2C05FD19-A2CC-7FF9-915B-3504F587AF1B}"/>
              </a:ext>
            </a:extLst>
          </p:cNvPr>
          <p:cNvSpPr/>
          <p:nvPr/>
        </p:nvSpPr>
        <p:spPr bwMode="auto">
          <a:xfrm>
            <a:off x="2099556" y="3031726"/>
            <a:ext cx="1350150" cy="38951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94580D-64D2-988C-3704-68CE59E5557B}"/>
              </a:ext>
            </a:extLst>
          </p:cNvPr>
          <p:cNvSpPr/>
          <p:nvPr/>
        </p:nvSpPr>
        <p:spPr bwMode="auto">
          <a:xfrm>
            <a:off x="7273235" y="2909722"/>
            <a:ext cx="1350150" cy="38951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3B33E50-040A-B2D6-F96D-CA47615F98DE}"/>
              </a:ext>
            </a:extLst>
          </p:cNvPr>
          <p:cNvSpPr/>
          <p:nvPr/>
        </p:nvSpPr>
        <p:spPr bwMode="auto">
          <a:xfrm>
            <a:off x="2661800" y="3523374"/>
            <a:ext cx="1435979" cy="389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EA643D4-48E0-421D-14CB-E5EA2DB541A0}"/>
              </a:ext>
            </a:extLst>
          </p:cNvPr>
          <p:cNvSpPr/>
          <p:nvPr/>
        </p:nvSpPr>
        <p:spPr bwMode="auto">
          <a:xfrm>
            <a:off x="7765976" y="3341770"/>
            <a:ext cx="1246349" cy="389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B1B28410-49D4-C871-1671-EA286CE8D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47" y="3363132"/>
            <a:ext cx="2916324" cy="2466010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A2CE113-B7CD-0240-9149-1EF83AC34D32}"/>
              </a:ext>
            </a:extLst>
          </p:cNvPr>
          <p:cNvSpPr/>
          <p:nvPr/>
        </p:nvSpPr>
        <p:spPr bwMode="auto">
          <a:xfrm>
            <a:off x="5297898" y="3655749"/>
            <a:ext cx="1566990" cy="389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CDCB412-645A-6DEE-12C9-FD02E44113F7}"/>
              </a:ext>
            </a:extLst>
          </p:cNvPr>
          <p:cNvSpPr/>
          <p:nvPr/>
        </p:nvSpPr>
        <p:spPr bwMode="auto">
          <a:xfrm>
            <a:off x="5188984" y="4779151"/>
            <a:ext cx="2531588" cy="3895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F396AB5-A25D-577B-AE62-E09EF6307095}"/>
              </a:ext>
            </a:extLst>
          </p:cNvPr>
          <p:cNvSpPr/>
          <p:nvPr/>
        </p:nvSpPr>
        <p:spPr bwMode="auto">
          <a:xfrm>
            <a:off x="4640739" y="3273257"/>
            <a:ext cx="1350150" cy="38951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473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Mecanismo para agrupar os atributos com as respectivas operações que manipulam estes atributos.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Permite </a:t>
            </a:r>
            <a:r>
              <a:rPr lang="pt-BR" sz="1650" b="1" dirty="0"/>
              <a:t>esconder o estado </a:t>
            </a:r>
            <a:r>
              <a:rPr lang="pt-BR" sz="1650" dirty="0"/>
              <a:t>do objeto.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Esconde a informação.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As operações são a única forma de </a:t>
            </a:r>
            <a:r>
              <a:rPr lang="pt-BR" sz="1650" b="1" dirty="0"/>
              <a:t>acessar </a:t>
            </a:r>
            <a:r>
              <a:rPr lang="pt-BR" sz="1650" dirty="0"/>
              <a:t>ou </a:t>
            </a:r>
            <a:r>
              <a:rPr lang="pt-BR" sz="1650" b="1" dirty="0"/>
              <a:t>modificar </a:t>
            </a:r>
            <a:r>
              <a:rPr lang="pt-BR" sz="1650" dirty="0"/>
              <a:t>um objeto.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b="1" dirty="0"/>
              <a:t>Não</a:t>
            </a:r>
            <a:r>
              <a:rPr lang="pt-BR" sz="1650" dirty="0"/>
              <a:t> é necessário </a:t>
            </a:r>
            <a:r>
              <a:rPr lang="pt-BR" sz="1650" b="1" dirty="0"/>
              <a:t>visualizar</a:t>
            </a:r>
            <a:r>
              <a:rPr lang="pt-BR" sz="1650" dirty="0"/>
              <a:t> diretamente os </a:t>
            </a:r>
            <a:r>
              <a:rPr lang="pt-BR" sz="1650" b="1" dirty="0"/>
              <a:t>atributos</a:t>
            </a:r>
            <a:r>
              <a:rPr lang="pt-BR" sz="1650" dirty="0"/>
              <a:t> (estado) do objeto.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endParaRPr lang="pt-BR" sz="165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0186" y="2168153"/>
            <a:ext cx="1419318" cy="13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38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A44F68-7C7B-45BA-B27A-9D236D26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1D55A6-6435-4E0F-8AA1-E9CC94DECD46}"/>
              </a:ext>
            </a:extLst>
          </p:cNvPr>
          <p:cNvSpPr/>
          <p:nvPr/>
        </p:nvSpPr>
        <p:spPr>
          <a:xfrm>
            <a:off x="1847528" y="764705"/>
            <a:ext cx="8820472" cy="634019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// agrupamento lógico de classes relacionadas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4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xA, xB, xC, yA, yB, yC;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(xA + xB + xC)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yA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yB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yC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88785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Permite </a:t>
            </a:r>
            <a:r>
              <a:rPr lang="pt-BR" sz="1650" b="1" dirty="0"/>
              <a:t>esconder a implementação das operações </a:t>
            </a:r>
            <a:r>
              <a:rPr lang="pt-BR" sz="1650" dirty="0"/>
              <a:t>do objeto.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A implementação de uma operação é denominada </a:t>
            </a:r>
            <a:r>
              <a:rPr lang="pt-BR" sz="1650" b="1" dirty="0"/>
              <a:t>método.</a:t>
            </a:r>
            <a:endParaRPr lang="pt-BR" sz="165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0068" y="3266982"/>
            <a:ext cx="2707481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1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É um princípio que consiste em esconder detalhes de implementação de um componente, expondo apenas operações seguras e que o mantenha em um estado consistente.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Regra de ouro: o objeto (componente) deve sempre estar em um estado consistente, e a própria classe deve garantir isso.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Todo atributo é definido como private.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A forma de se nomear o atributo muda: não inicia com letra maiúscula e começa com </a:t>
            </a:r>
            <a:r>
              <a:rPr lang="pt-BR" dirty="0" err="1"/>
              <a:t>underline</a:t>
            </a:r>
            <a:r>
              <a:rPr lang="pt-BR" dirty="0"/>
              <a:t>: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public </a:t>
            </a:r>
            <a:r>
              <a:rPr lang="pt-BR" dirty="0" err="1"/>
              <a:t>string</a:t>
            </a:r>
            <a:r>
              <a:rPr lang="pt-BR" dirty="0"/>
              <a:t> Nome </a:t>
            </a:r>
            <a:r>
              <a:rPr lang="pt-BR" dirty="0">
                <a:sym typeface="Wingdings" panose="05000000000000000000" pitchFamily="2" charset="2"/>
              </a:rPr>
              <a:t> private </a:t>
            </a:r>
            <a:r>
              <a:rPr lang="pt-BR" dirty="0" err="1">
                <a:sym typeface="Wingdings" panose="05000000000000000000" pitchFamily="2" charset="2"/>
              </a:rPr>
              <a:t>string</a:t>
            </a:r>
            <a:r>
              <a:rPr lang="pt-BR" dirty="0">
                <a:sym typeface="Wingdings" panose="05000000000000000000" pitchFamily="2" charset="2"/>
              </a:rPr>
              <a:t> _nome</a:t>
            </a:r>
            <a:endParaRPr lang="pt-BR" dirty="0"/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Implementa-se métodos </a:t>
            </a:r>
            <a:r>
              <a:rPr lang="pt-BR" sz="1650" dirty="0" err="1"/>
              <a:t>Get</a:t>
            </a:r>
            <a:r>
              <a:rPr lang="pt-BR" sz="1650" dirty="0"/>
              <a:t> e Set para cada atributo, conforme regras de negócio.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655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A linguagem C# suporta os seguintes modificadores de acesso:</a:t>
            </a:r>
            <a:endParaRPr lang="pt-BR" sz="1650" dirty="0">
              <a:effectLst/>
            </a:endParaRP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b="1" dirty="0"/>
              <a:t>Public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/>
              <a:t>Protected Internal.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b="1" dirty="0"/>
              <a:t>Internal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b="1" dirty="0"/>
              <a:t>Protected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dirty="0"/>
              <a:t>Private protected.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b="1" dirty="0"/>
              <a:t>Private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67000" y="5020442"/>
            <a:ext cx="6841722" cy="55399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pt-BR" sz="1500" dirty="0">
                <a:latin typeface="Arial" panose="020B0604020202020204" pitchFamily="34" charset="0"/>
              </a:rPr>
              <a:t>Os </a:t>
            </a:r>
            <a:r>
              <a:rPr lang="pt-BR" sz="1500" b="1" dirty="0">
                <a:latin typeface="Arial" panose="020B0604020202020204" pitchFamily="34" charset="0"/>
              </a:rPr>
              <a:t>modificadores de acesso</a:t>
            </a:r>
            <a:r>
              <a:rPr lang="pt-BR" sz="1500" dirty="0">
                <a:latin typeface="Arial" panose="020B0604020202020204" pitchFamily="34" charset="0"/>
              </a:rPr>
              <a:t> são padrões de </a:t>
            </a:r>
            <a:r>
              <a:rPr lang="pt-BR" sz="1500" b="1" dirty="0">
                <a:latin typeface="Arial" panose="020B0604020202020204" pitchFamily="34" charset="0"/>
              </a:rPr>
              <a:t>visibilidade</a:t>
            </a:r>
            <a:r>
              <a:rPr lang="pt-BR" sz="1500" dirty="0">
                <a:latin typeface="Arial" panose="020B0604020202020204" pitchFamily="34" charset="0"/>
              </a:rPr>
              <a:t> de acessos às </a:t>
            </a:r>
            <a:r>
              <a:rPr lang="pt-BR" sz="1500" b="1" dirty="0">
                <a:latin typeface="Arial" panose="020B0604020202020204" pitchFamily="34" charset="0"/>
              </a:rPr>
              <a:t>classes, atributos e métodos</a:t>
            </a:r>
            <a:r>
              <a:rPr lang="pt-BR" sz="1500" dirty="0">
                <a:latin typeface="Arial" panose="020B0604020202020204" pitchFamily="34" charset="0"/>
              </a:rPr>
              <a:t>. 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584670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A linguagem C# suporta os seguintes modificadores de acesso: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0A996E-6D68-4408-9F8F-F7814458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22" y="2510898"/>
            <a:ext cx="6858000" cy="29401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5F959E0-0FCE-458B-9B1E-F474178E8575}"/>
              </a:ext>
            </a:extLst>
          </p:cNvPr>
          <p:cNvSpPr txBox="1"/>
          <p:nvPr/>
        </p:nvSpPr>
        <p:spPr>
          <a:xfrm>
            <a:off x="2855640" y="5402669"/>
            <a:ext cx="2337948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Asssembly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projeto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7F5151-12E5-42FF-A5E7-B86C06681FE2}"/>
              </a:ext>
            </a:extLst>
          </p:cNvPr>
          <p:cNvSpPr txBox="1"/>
          <p:nvPr/>
        </p:nvSpPr>
        <p:spPr>
          <a:xfrm>
            <a:off x="6900516" y="5402669"/>
            <a:ext cx="3042115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Solução com vários projetos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E3EF30F-89A3-4A31-97AB-A727AA07F7D7}"/>
              </a:ext>
            </a:extLst>
          </p:cNvPr>
          <p:cNvCxnSpPr>
            <a:stCxn id="8" idx="0"/>
          </p:cNvCxnSpPr>
          <p:nvPr/>
        </p:nvCxnSpPr>
        <p:spPr bwMode="auto">
          <a:xfrm flipV="1">
            <a:off x="8421573" y="2945607"/>
            <a:ext cx="266716" cy="245706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A8C586-08AD-4192-B573-9FAE2CFA9022}"/>
              </a:ext>
            </a:extLst>
          </p:cNvPr>
          <p:cNvSpPr txBox="1"/>
          <p:nvPr/>
        </p:nvSpPr>
        <p:spPr>
          <a:xfrm>
            <a:off x="4200364" y="3057818"/>
            <a:ext cx="476656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Todas as classes e subclasses </a:t>
            </a:r>
            <a:r>
              <a:rPr lang="pt-BR" sz="900" dirty="0"/>
              <a:t>(</a:t>
            </a:r>
            <a:r>
              <a:rPr lang="pt-BR" sz="900" u="sng" dirty="0"/>
              <a:t>mesmo</a:t>
            </a:r>
            <a:r>
              <a:rPr lang="pt-BR" sz="900" dirty="0"/>
              <a:t> projeto ou </a:t>
            </a:r>
            <a:r>
              <a:rPr lang="pt-BR" sz="900" u="sng" dirty="0"/>
              <a:t>fora</a:t>
            </a:r>
            <a:r>
              <a:rPr lang="pt-BR" sz="900" dirty="0"/>
              <a:t> dele)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A81D6F-FAAF-42E9-93E9-6027F894188B}"/>
              </a:ext>
            </a:extLst>
          </p:cNvPr>
          <p:cNvSpPr txBox="1"/>
          <p:nvPr/>
        </p:nvSpPr>
        <p:spPr>
          <a:xfrm>
            <a:off x="4193038" y="3446348"/>
            <a:ext cx="4997715" cy="276999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sz="1200" dirty="0"/>
              <a:t>As Classes do </a:t>
            </a:r>
            <a:r>
              <a:rPr lang="pt-BR" sz="1200" u="sng" dirty="0"/>
              <a:t>mesmo</a:t>
            </a:r>
            <a:r>
              <a:rPr lang="pt-BR" sz="1200" dirty="0"/>
              <a:t> projeto e todas subclasses</a:t>
            </a:r>
            <a:r>
              <a:rPr lang="pt-BR" sz="900" dirty="0"/>
              <a:t>(</a:t>
            </a:r>
            <a:r>
              <a:rPr lang="pt-BR" sz="900" u="sng" dirty="0"/>
              <a:t>mesmo</a:t>
            </a:r>
            <a:r>
              <a:rPr lang="pt-BR" sz="900" dirty="0"/>
              <a:t> projeto ou </a:t>
            </a:r>
            <a:r>
              <a:rPr lang="pt-BR" sz="900" u="sng" dirty="0"/>
              <a:t>fora</a:t>
            </a:r>
            <a:r>
              <a:rPr lang="pt-BR" sz="900" dirty="0"/>
              <a:t> dele)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DB9F43B-F248-472D-AFE9-A2A66F1B077F}"/>
              </a:ext>
            </a:extLst>
          </p:cNvPr>
          <p:cNvSpPr txBox="1"/>
          <p:nvPr/>
        </p:nvSpPr>
        <p:spPr>
          <a:xfrm>
            <a:off x="4200364" y="3807194"/>
            <a:ext cx="609429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Todas as Classes e subclasses somente do mesmo projeto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0173BF-690E-42E4-BD87-A1F0C992B6A1}"/>
              </a:ext>
            </a:extLst>
          </p:cNvPr>
          <p:cNvSpPr txBox="1"/>
          <p:nvPr/>
        </p:nvSpPr>
        <p:spPr>
          <a:xfrm>
            <a:off x="4193038" y="4259391"/>
            <a:ext cx="6587509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Somente a </a:t>
            </a:r>
            <a:r>
              <a:rPr lang="pt-BR" u="sng" dirty="0"/>
              <a:t>própria</a:t>
            </a:r>
            <a:r>
              <a:rPr lang="pt-BR" dirty="0"/>
              <a:t> classe e todas as subclasses </a:t>
            </a:r>
            <a:r>
              <a:rPr lang="pt-BR" sz="900" dirty="0"/>
              <a:t>(mesmo projeto ou fora dele)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622217-312D-4A35-AE99-25FFE1F487F9}"/>
              </a:ext>
            </a:extLst>
          </p:cNvPr>
          <p:cNvSpPr txBox="1"/>
          <p:nvPr/>
        </p:nvSpPr>
        <p:spPr>
          <a:xfrm>
            <a:off x="4212846" y="4679732"/>
            <a:ext cx="6313844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Somente a </a:t>
            </a:r>
            <a:r>
              <a:rPr lang="pt-BR" u="sng" dirty="0"/>
              <a:t>própria</a:t>
            </a:r>
            <a:r>
              <a:rPr lang="pt-BR" dirty="0"/>
              <a:t> classe e as subclasses do mesmo projeto</a:t>
            </a:r>
            <a:endParaRPr lang="pt-BR" sz="9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E10504-E91F-46B5-B919-188A6EC02A44}"/>
              </a:ext>
            </a:extLst>
          </p:cNvPr>
          <p:cNvSpPr txBox="1"/>
          <p:nvPr/>
        </p:nvSpPr>
        <p:spPr>
          <a:xfrm>
            <a:off x="4212846" y="5061668"/>
            <a:ext cx="2749920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Somente a </a:t>
            </a:r>
            <a:r>
              <a:rPr lang="pt-BR" u="sng" dirty="0"/>
              <a:t>própria</a:t>
            </a:r>
            <a:r>
              <a:rPr lang="pt-BR" dirty="0"/>
              <a:t> classe</a:t>
            </a:r>
            <a:endParaRPr lang="pt-BR" sz="9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DE5CD3D-463D-451D-9268-09ECDACDAD8B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H="1" flipV="1">
            <a:off x="7581901" y="2945607"/>
            <a:ext cx="839672" cy="245706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F546BA42-74A2-4C18-A26F-D21C96EB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86" y="2328826"/>
            <a:ext cx="3156050" cy="3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0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7312-ABFE-D1A7-1F2E-1A48B0C1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9FC26-A464-DBA0-EED7-8912D125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3007A6-8AB4-2A50-BD4D-0ADE1FAA0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Pública Protegida e Privada</a:t>
            </a:r>
            <a:endParaRPr lang="en-US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7A67676-5139-B958-8236-28E1E6CD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02" y="2535651"/>
            <a:ext cx="3985040" cy="2817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6FF1114-90E1-67FB-CD41-8A71E45F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65" y="2492402"/>
            <a:ext cx="4100066" cy="3222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76A319-29AF-4C56-6D95-D5D8575B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65" y="1715096"/>
            <a:ext cx="5086350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609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42904 -0.015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0462-FD02-7382-D3B3-6B753955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864B9-D7DC-3C97-1BA3-4FE3DF52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43000"/>
            <a:ext cx="8229600" cy="1028700"/>
          </a:xfrm>
        </p:spPr>
        <p:txBody>
          <a:bodyPr wrap="square" anchor="ctr">
            <a:normAutofit/>
          </a:bodyPr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1A87F-256C-5B78-DA3E-BB0B067D8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916908"/>
            <a:ext cx="5896998" cy="3456385"/>
          </a:xfrm>
        </p:spPr>
        <p:txBody>
          <a:bodyPr wrap="square" anchor="t">
            <a:normAutofit/>
          </a:bodyPr>
          <a:lstStyle/>
          <a:p>
            <a:pPr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Pública Protegida e Privada (Diagrama de Classe do </a:t>
            </a:r>
            <a:r>
              <a:rPr lang="pt-BR" dirty="0" err="1">
                <a:effectLst/>
              </a:rPr>
              <a:t>Astah</a:t>
            </a:r>
            <a:r>
              <a:rPr lang="pt-BR" dirty="0">
                <a:effectLst/>
              </a:rPr>
              <a:t>)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 + </a:t>
            </a:r>
            <a:r>
              <a:rPr lang="pt-BR" dirty="0">
                <a:effectLst/>
                <a:sym typeface="Wingdings" panose="05000000000000000000" pitchFamily="2" charset="2"/>
              </a:rPr>
              <a:t> Public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  <a:sym typeface="Wingdings" panose="05000000000000000000" pitchFamily="2" charset="2"/>
              </a:rPr>
              <a:t> -  Private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  <a:sym typeface="Wingdings" panose="05000000000000000000" pitchFamily="2" charset="2"/>
              </a:rPr>
              <a:t>#  </a:t>
            </a:r>
            <a:r>
              <a:rPr lang="pt-BR" dirty="0" err="1">
                <a:effectLst/>
                <a:sym typeface="Wingdings" panose="05000000000000000000" pitchFamily="2" charset="2"/>
              </a:rPr>
              <a:t>Protected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FAFF37-DA43-2137-ECF2-F699289C7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760" y="2367893"/>
            <a:ext cx="5017040" cy="3173277"/>
          </a:xfrm>
          <a:prstGeom prst="rect">
            <a:avLst/>
          </a:prstGeom>
          <a:noFill/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A6AFF92-9C2B-784C-AA07-FAE27B0B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5541169"/>
            <a:ext cx="2133600" cy="357188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B0E0D40A-4810-4481-A3E1-83BC2AF77865}" type="slidenum">
              <a:rPr lang="pt-BR"/>
              <a:pPr>
                <a:spcAft>
                  <a:spcPts val="450"/>
                </a:spcAft>
                <a:defRPr/>
              </a:pPr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759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BC47F-284C-9DDA-44B4-78A4CA86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250" dirty="0"/>
              <a:t>Herança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5ACEE7-0F14-0D1B-9B58-03239AC3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 Ela permite o reaproveitamento de atributos e de métodos otimizando, assim, o tempo de construção do código;</a:t>
            </a:r>
          </a:p>
          <a:p>
            <a:pPr marL="214313" indent="-214313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Herança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(ou herança simples) é um recurso em que a subclasse (classe filha) herda atributos e métodos de uma única super classe (classe mãe) .</a:t>
            </a:r>
          </a:p>
          <a:p>
            <a:pPr marL="214313" indent="-214313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Herança múltipla 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um recurso de algumas linguagens de programação que permite que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uma classe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herde atributos e métodos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 mais de uma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classe base (classe mãe).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A0E0FC-5633-E803-1FC9-4DACBB40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652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em C#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&lt;nome&gt;: </a:t>
            </a:r>
            <a:r>
              <a:rPr lang="pt-BR" dirty="0"/>
              <a:t>nome que identifica a classe. Há um padrão entre os programadores de sempre iniciarem os nomes de classes com letras maiúsculas. Mas, apesar de ser uma boa prática, seguir esse padrão não é uma obrigação.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67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9DED51B-A07B-47E3-9800-A3033C12CC73}"/>
              </a:ext>
            </a:extLst>
          </p:cNvPr>
          <p:cNvSpPr/>
          <p:nvPr/>
        </p:nvSpPr>
        <p:spPr>
          <a:xfrm>
            <a:off x="3439629" y="2868002"/>
            <a:ext cx="5312745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sz="1200" b="1" dirty="0"/>
              <a:t>{</a:t>
            </a:r>
          </a:p>
          <a:p>
            <a:r>
              <a:rPr lang="pt-BR" sz="1200" b="1" dirty="0"/>
              <a:t>    </a:t>
            </a:r>
            <a:r>
              <a:rPr lang="pt-BR" sz="1200" b="1" dirty="0" err="1"/>
              <a:t>class</a:t>
            </a:r>
            <a:r>
              <a:rPr lang="pt-BR" sz="1200" b="1" dirty="0"/>
              <a:t> Triangulo</a:t>
            </a:r>
          </a:p>
          <a:p>
            <a:r>
              <a:rPr lang="pt-BR" sz="1200" b="1" dirty="0"/>
              <a:t>    {</a:t>
            </a:r>
          </a:p>
          <a:p>
            <a:r>
              <a:rPr lang="pt-BR" sz="1200" b="1" dirty="0"/>
              <a:t>        </a:t>
            </a:r>
            <a:r>
              <a:rPr lang="pt-BR" sz="1200" b="1" dirty="0" err="1"/>
              <a:t>public</a:t>
            </a:r>
            <a:r>
              <a:rPr lang="pt-BR" sz="1200" b="1" dirty="0"/>
              <a:t> </a:t>
            </a:r>
            <a:r>
              <a:rPr lang="pt-BR" sz="1200" b="1" dirty="0" err="1"/>
              <a:t>double</a:t>
            </a:r>
            <a:r>
              <a:rPr lang="pt-BR" sz="1200" b="1" dirty="0"/>
              <a:t> A;</a:t>
            </a:r>
          </a:p>
          <a:p>
            <a:r>
              <a:rPr lang="pt-BR" sz="1200" b="1" dirty="0"/>
              <a:t>        </a:t>
            </a:r>
            <a:r>
              <a:rPr lang="pt-BR" sz="1200" b="1" dirty="0" err="1"/>
              <a:t>public</a:t>
            </a:r>
            <a:r>
              <a:rPr lang="pt-BR" sz="1200" b="1" dirty="0"/>
              <a:t> </a:t>
            </a:r>
            <a:r>
              <a:rPr lang="pt-BR" sz="1200" b="1" dirty="0" err="1"/>
              <a:t>double</a:t>
            </a:r>
            <a:r>
              <a:rPr lang="pt-BR" sz="1200" b="1" dirty="0"/>
              <a:t> B;</a:t>
            </a:r>
          </a:p>
          <a:p>
            <a:r>
              <a:rPr lang="pt-BR" sz="1200" b="1" dirty="0"/>
              <a:t>        </a:t>
            </a:r>
            <a:r>
              <a:rPr lang="pt-BR" sz="1200" b="1" dirty="0" err="1"/>
              <a:t>public</a:t>
            </a:r>
            <a:r>
              <a:rPr lang="pt-BR" sz="1200" b="1" dirty="0"/>
              <a:t> </a:t>
            </a:r>
            <a:r>
              <a:rPr lang="pt-BR" sz="1200" b="1" dirty="0" err="1"/>
              <a:t>double</a:t>
            </a:r>
            <a:r>
              <a:rPr lang="pt-BR" sz="1200" b="1" dirty="0"/>
              <a:t> C;</a:t>
            </a:r>
          </a:p>
          <a:p>
            <a:endParaRPr lang="pt-BR" sz="1200" b="1" dirty="0"/>
          </a:p>
          <a:p>
            <a:r>
              <a:rPr lang="pt-BR" sz="1200" b="1" dirty="0"/>
              <a:t>        </a:t>
            </a:r>
            <a:r>
              <a:rPr lang="pt-BR" sz="1200" b="1" dirty="0" err="1"/>
              <a:t>public</a:t>
            </a:r>
            <a:r>
              <a:rPr lang="pt-BR" sz="1200" b="1" dirty="0"/>
              <a:t> </a:t>
            </a:r>
            <a:r>
              <a:rPr lang="pt-BR" sz="1200" b="1" dirty="0" err="1"/>
              <a:t>double</a:t>
            </a:r>
            <a:r>
              <a:rPr lang="pt-BR" sz="1200" b="1" dirty="0"/>
              <a:t> </a:t>
            </a:r>
            <a:r>
              <a:rPr lang="pt-BR" sz="1200" b="1" dirty="0" err="1"/>
              <a:t>AreaTriangulo</a:t>
            </a:r>
            <a:r>
              <a:rPr lang="pt-BR" sz="1200" b="1" dirty="0"/>
              <a:t>()</a:t>
            </a:r>
          </a:p>
          <a:p>
            <a:r>
              <a:rPr lang="pt-BR" sz="1200" b="1" dirty="0"/>
              <a:t>        {</a:t>
            </a:r>
          </a:p>
          <a:p>
            <a:r>
              <a:rPr lang="pt-BR" sz="1200" b="1" dirty="0"/>
              <a:t>            </a:t>
            </a:r>
            <a:r>
              <a:rPr lang="pt-BR" sz="1200" b="1" dirty="0" err="1"/>
              <a:t>double</a:t>
            </a:r>
            <a:r>
              <a:rPr lang="pt-BR" sz="1200" b="1" dirty="0"/>
              <a:t> p = (A + B + C) / 2.0;</a:t>
            </a:r>
          </a:p>
          <a:p>
            <a:r>
              <a:rPr lang="pt-BR" sz="1200" b="1" dirty="0"/>
              <a:t>            //</a:t>
            </a:r>
            <a:r>
              <a:rPr lang="pt-BR" sz="1200" b="1" dirty="0" err="1"/>
              <a:t>double</a:t>
            </a:r>
            <a:r>
              <a:rPr lang="pt-BR" sz="1200" b="1" dirty="0"/>
              <a:t> raiz = </a:t>
            </a:r>
            <a:r>
              <a:rPr lang="pt-BR" sz="1200" b="1" dirty="0" err="1"/>
              <a:t>Math.Sqrt</a:t>
            </a:r>
            <a:r>
              <a:rPr lang="pt-BR" sz="1200" b="1" dirty="0"/>
              <a:t>(p * (p - A) * (p - B) * (p - C));</a:t>
            </a:r>
          </a:p>
          <a:p>
            <a:r>
              <a:rPr lang="en-US" sz="1200" b="1" dirty="0"/>
              <a:t>            return </a:t>
            </a:r>
            <a:r>
              <a:rPr lang="en-US" sz="1200" b="1" dirty="0" err="1"/>
              <a:t>Math.Sqrt</a:t>
            </a:r>
            <a:r>
              <a:rPr lang="en-US" sz="1200" b="1" dirty="0"/>
              <a:t>(p * (p - A) * (p - B) * (p - C));</a:t>
            </a:r>
          </a:p>
          <a:p>
            <a:r>
              <a:rPr lang="pt-BR" sz="1200" b="1" dirty="0"/>
              <a:t>           // </a:t>
            </a:r>
            <a:r>
              <a:rPr lang="pt-BR" sz="1200" b="1" dirty="0" err="1"/>
              <a:t>return</a:t>
            </a:r>
            <a:r>
              <a:rPr lang="pt-BR" sz="1200" b="1" dirty="0"/>
              <a:t> (raiz);</a:t>
            </a:r>
          </a:p>
          <a:p>
            <a:r>
              <a:rPr lang="pt-BR" sz="1200" b="1" dirty="0"/>
              <a:t>        }</a:t>
            </a:r>
          </a:p>
          <a:p>
            <a:r>
              <a:rPr lang="pt-BR" sz="1200" b="1" dirty="0"/>
              <a:t>    }</a:t>
            </a:r>
          </a:p>
          <a:p>
            <a:r>
              <a:rPr lang="pt-BR" sz="1200" b="1" dirty="0"/>
              <a:t>}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8E86E84-A04A-46DC-8EE4-8792381335E3}"/>
              </a:ext>
            </a:extLst>
          </p:cNvPr>
          <p:cNvSpPr/>
          <p:nvPr/>
        </p:nvSpPr>
        <p:spPr bwMode="auto">
          <a:xfrm>
            <a:off x="4043772" y="3050959"/>
            <a:ext cx="810090" cy="346249"/>
          </a:xfrm>
          <a:prstGeom prst="rect">
            <a:avLst/>
          </a:prstGeom>
          <a:solidFill>
            <a:srgbClr val="FFFF00">
              <a:alpha val="32157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BCD8C50-A871-412A-B538-74A601E3BA6E}"/>
              </a:ext>
            </a:extLst>
          </p:cNvPr>
          <p:cNvSpPr/>
          <p:nvPr/>
        </p:nvSpPr>
        <p:spPr>
          <a:xfrm>
            <a:off x="3439629" y="2891083"/>
            <a:ext cx="529281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latin typeface="Consolas" panose="020B0609020204030204" pitchFamily="49" charset="0"/>
              </a:rPr>
              <a:t>namespace</a:t>
            </a:r>
            <a:r>
              <a:rPr lang="pt-BR" b="1" dirty="0">
                <a:latin typeface="Consolas" panose="020B0609020204030204" pitchFamily="49" charset="0"/>
              </a:rPr>
              <a:t> ConsoleApp1</a:t>
            </a:r>
          </a:p>
          <a:p>
            <a:r>
              <a:rPr lang="pt-BR" b="1" dirty="0">
                <a:latin typeface="Consolas" panose="020B0609020204030204" pitchFamily="49" charset="0"/>
              </a:rPr>
              <a:t>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</a:t>
            </a:r>
            <a:r>
              <a:rPr lang="pt-BR" b="1" dirty="0" err="1">
                <a:latin typeface="Consolas" panose="020B0609020204030204" pitchFamily="49" charset="0"/>
              </a:rPr>
              <a:t>class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Retangulo</a:t>
            </a:r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A;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B;</a:t>
            </a:r>
          </a:p>
          <a:p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AreaRetangulo</a:t>
            </a:r>
            <a:r>
              <a:rPr lang="pt-BR" b="1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 = A * B;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return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}</a:t>
            </a:r>
            <a:endParaRPr lang="pt-BR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747D22-415D-4F2E-98C2-EFEA0F292723}"/>
              </a:ext>
            </a:extLst>
          </p:cNvPr>
          <p:cNvSpPr/>
          <p:nvPr/>
        </p:nvSpPr>
        <p:spPr bwMode="auto">
          <a:xfrm>
            <a:off x="4656220" y="3428381"/>
            <a:ext cx="1439781" cy="346249"/>
          </a:xfrm>
          <a:prstGeom prst="rect">
            <a:avLst/>
          </a:prstGeom>
          <a:solidFill>
            <a:srgbClr val="FFFF00">
              <a:alpha val="32157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049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Os objetos são criados a partir de uma classe.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Cada objeto é uma instância de sua classe.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Criação do objeto  =  instanciação do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056BD3-5E9E-4EAD-B79D-B5B00B57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01" y="3399830"/>
            <a:ext cx="1764506" cy="1371600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80D93AD-7072-43B7-ACAB-0887ABDED399}"/>
              </a:ext>
            </a:extLst>
          </p:cNvPr>
          <p:cNvGrpSpPr/>
          <p:nvPr/>
        </p:nvGrpSpPr>
        <p:grpSpPr>
          <a:xfrm>
            <a:off x="5897668" y="3030799"/>
            <a:ext cx="2268252" cy="608194"/>
            <a:chOff x="4307559" y="2745646"/>
            <a:chExt cx="3024336" cy="81092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7C0C357-355F-46F6-969E-28B0AAD57326}"/>
                </a:ext>
              </a:extLst>
            </p:cNvPr>
            <p:cNvSpPr/>
            <p:nvPr/>
          </p:nvSpPr>
          <p:spPr bwMode="auto">
            <a:xfrm>
              <a:off x="4307559" y="3094906"/>
              <a:ext cx="3024336" cy="46166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93475B5-06FF-44F8-9856-8112CE90F661}"/>
                </a:ext>
              </a:extLst>
            </p:cNvPr>
            <p:cNvSpPr txBox="1"/>
            <p:nvPr/>
          </p:nvSpPr>
          <p:spPr>
            <a:xfrm>
              <a:off x="5220072" y="2745646"/>
              <a:ext cx="188427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Retângulo X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6FC204F-EDD0-4143-9FE9-97616023438A}"/>
              </a:ext>
            </a:extLst>
          </p:cNvPr>
          <p:cNvGrpSpPr/>
          <p:nvPr/>
        </p:nvGrpSpPr>
        <p:grpSpPr>
          <a:xfrm>
            <a:off x="6464732" y="3895940"/>
            <a:ext cx="1458641" cy="559839"/>
            <a:chOff x="5063643" y="4051588"/>
            <a:chExt cx="1944855" cy="746453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C984F92-3390-4EB0-8673-BF0E65002C2E}"/>
                </a:ext>
              </a:extLst>
            </p:cNvPr>
            <p:cNvSpPr/>
            <p:nvPr/>
          </p:nvSpPr>
          <p:spPr bwMode="auto">
            <a:xfrm>
              <a:off x="5063643" y="4336375"/>
              <a:ext cx="1512168" cy="46166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6B5E715-8B19-4863-A547-F16AA107844C}"/>
                </a:ext>
              </a:extLst>
            </p:cNvPr>
            <p:cNvSpPr txBox="1"/>
            <p:nvPr/>
          </p:nvSpPr>
          <p:spPr>
            <a:xfrm>
              <a:off x="5126358" y="4051588"/>
              <a:ext cx="18821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Retângulo Y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A4DEA70-2423-49E5-AE39-837236AF497B}"/>
              </a:ext>
            </a:extLst>
          </p:cNvPr>
          <p:cNvGrpSpPr/>
          <p:nvPr/>
        </p:nvGrpSpPr>
        <p:grpSpPr>
          <a:xfrm>
            <a:off x="6513382" y="4758350"/>
            <a:ext cx="1408399" cy="1177643"/>
            <a:chOff x="5128507" y="5201462"/>
            <a:chExt cx="1877865" cy="157019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CF42C33-5E7E-4345-A2E8-58A55F89DB33}"/>
                </a:ext>
              </a:extLst>
            </p:cNvPr>
            <p:cNvSpPr/>
            <p:nvPr/>
          </p:nvSpPr>
          <p:spPr bwMode="auto">
            <a:xfrm rot="16200000">
              <a:off x="5234058" y="5955149"/>
              <a:ext cx="1171341" cy="461665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1" hangingPunct="1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2F1C55F-BC40-451D-87A5-4522378D24F0}"/>
                </a:ext>
              </a:extLst>
            </p:cNvPr>
            <p:cNvSpPr txBox="1"/>
            <p:nvPr/>
          </p:nvSpPr>
          <p:spPr>
            <a:xfrm>
              <a:off x="5128507" y="5201462"/>
              <a:ext cx="187786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Retângulo Z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B693B77-9DED-4E32-B384-C6E5779C2C83}"/>
              </a:ext>
            </a:extLst>
          </p:cNvPr>
          <p:cNvGrpSpPr/>
          <p:nvPr/>
        </p:nvGrpSpPr>
        <p:grpSpPr>
          <a:xfrm>
            <a:off x="4734142" y="3439214"/>
            <a:ext cx="1489960" cy="646417"/>
            <a:chOff x="2756189" y="3442617"/>
            <a:chExt cx="1986613" cy="861890"/>
          </a:xfrm>
        </p:grpSpPr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86B2DA39-924D-4B9E-B98C-F9AF50D5E122}"/>
                </a:ext>
              </a:extLst>
            </p:cNvPr>
            <p:cNvCxnSpPr>
              <a:stCxn id="7" idx="3"/>
              <a:endCxn id="8" idx="1"/>
            </p:cNvCxnSpPr>
            <p:nvPr/>
          </p:nvCxnSpPr>
          <p:spPr bwMode="auto">
            <a:xfrm flipV="1">
              <a:off x="3324276" y="3478158"/>
              <a:ext cx="983281" cy="82634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8B54CEF-9747-41E8-96A2-7AA72CA7D6D7}"/>
                </a:ext>
              </a:extLst>
            </p:cNvPr>
            <p:cNvSpPr txBox="1"/>
            <p:nvPr/>
          </p:nvSpPr>
          <p:spPr>
            <a:xfrm rot="19068662">
              <a:off x="2756189" y="3442617"/>
              <a:ext cx="198661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Instanciando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295D02F-7849-44C5-9EC6-84B55746A071}"/>
              </a:ext>
            </a:extLst>
          </p:cNvPr>
          <p:cNvGrpSpPr/>
          <p:nvPr/>
        </p:nvGrpSpPr>
        <p:grpSpPr>
          <a:xfrm>
            <a:off x="5158981" y="3959929"/>
            <a:ext cx="1489960" cy="369332"/>
            <a:chOff x="3322643" y="4136907"/>
            <a:chExt cx="1986614" cy="492443"/>
          </a:xfrm>
        </p:grpSpPr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D18EEC6D-DB49-40A7-892C-5193CECFF3D9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 bwMode="auto">
            <a:xfrm>
              <a:off x="3324276" y="4304506"/>
              <a:ext cx="1739367" cy="26269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999DDE1-E0F5-4EFE-A095-C094F6B11F69}"/>
                </a:ext>
              </a:extLst>
            </p:cNvPr>
            <p:cNvSpPr txBox="1"/>
            <p:nvPr/>
          </p:nvSpPr>
          <p:spPr>
            <a:xfrm rot="667952">
              <a:off x="3322643" y="4136907"/>
              <a:ext cx="19866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Instanciando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8E67A23-78A0-4285-AA95-D16E3D53CA4F}"/>
              </a:ext>
            </a:extLst>
          </p:cNvPr>
          <p:cNvGrpSpPr/>
          <p:nvPr/>
        </p:nvGrpSpPr>
        <p:grpSpPr>
          <a:xfrm>
            <a:off x="5183727" y="4101734"/>
            <a:ext cx="1674947" cy="1395007"/>
            <a:chOff x="3355633" y="4325976"/>
            <a:chExt cx="2233262" cy="1860009"/>
          </a:xfrm>
        </p:grpSpPr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391BA0E-431A-4985-8794-C9B3B5B21E8D}"/>
                </a:ext>
              </a:extLst>
            </p:cNvPr>
            <p:cNvCxnSpPr>
              <a:cxnSpLocks/>
              <a:endCxn id="10" idx="0"/>
            </p:cNvCxnSpPr>
            <p:nvPr/>
          </p:nvCxnSpPr>
          <p:spPr bwMode="auto">
            <a:xfrm>
              <a:off x="3355633" y="4325976"/>
              <a:ext cx="2233262" cy="1860009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6C2820C-D6C3-4273-AB94-1189349DA656}"/>
                </a:ext>
              </a:extLst>
            </p:cNvPr>
            <p:cNvSpPr txBox="1"/>
            <p:nvPr/>
          </p:nvSpPr>
          <p:spPr>
            <a:xfrm rot="2622263">
              <a:off x="3542333" y="4964537"/>
              <a:ext cx="198661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0000"/>
                  </a:solidFill>
                </a:rPr>
                <a:t>Instanciando</a:t>
              </a:r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E3BA006-FF8C-4C78-B69F-5F72DBC619F4}"/>
              </a:ext>
            </a:extLst>
          </p:cNvPr>
          <p:cNvSpPr txBox="1"/>
          <p:nvPr/>
        </p:nvSpPr>
        <p:spPr>
          <a:xfrm>
            <a:off x="8246747" y="3252683"/>
            <a:ext cx="1064715" cy="41549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050" dirty="0" err="1"/>
              <a:t>LadoA</a:t>
            </a:r>
            <a:r>
              <a:rPr lang="pt-BR" sz="1050" dirty="0"/>
              <a:t> = 8 cm </a:t>
            </a:r>
          </a:p>
          <a:p>
            <a:r>
              <a:rPr lang="pt-BR" sz="1050" dirty="0" err="1"/>
              <a:t>LadoB</a:t>
            </a:r>
            <a:r>
              <a:rPr lang="pt-BR" sz="1050" dirty="0"/>
              <a:t> = 3 cm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37B156-CFB3-4351-ADF3-0E555AF6F30C}"/>
              </a:ext>
            </a:extLst>
          </p:cNvPr>
          <p:cNvSpPr txBox="1"/>
          <p:nvPr/>
        </p:nvSpPr>
        <p:spPr>
          <a:xfrm>
            <a:off x="7694674" y="4210357"/>
            <a:ext cx="1064715" cy="41549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050" dirty="0" err="1"/>
              <a:t>LadoA</a:t>
            </a:r>
            <a:r>
              <a:rPr lang="pt-BR" sz="1050" dirty="0"/>
              <a:t> = 5 cm </a:t>
            </a:r>
          </a:p>
          <a:p>
            <a:r>
              <a:rPr lang="pt-BR" sz="1050" dirty="0" err="1"/>
              <a:t>LadoB</a:t>
            </a:r>
            <a:r>
              <a:rPr lang="pt-BR" sz="1050" dirty="0"/>
              <a:t> = 3 cm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CF6D237-D398-42B5-B09A-4FC3B5931F22}"/>
              </a:ext>
            </a:extLst>
          </p:cNvPr>
          <p:cNvSpPr txBox="1"/>
          <p:nvPr/>
        </p:nvSpPr>
        <p:spPr>
          <a:xfrm>
            <a:off x="7448556" y="5280668"/>
            <a:ext cx="1136850" cy="41549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050" dirty="0" err="1"/>
              <a:t>LadoA</a:t>
            </a:r>
            <a:r>
              <a:rPr lang="pt-BR" sz="1050" dirty="0"/>
              <a:t> = 3 cm </a:t>
            </a:r>
          </a:p>
          <a:p>
            <a:r>
              <a:rPr lang="pt-BR" sz="1050" dirty="0" err="1"/>
              <a:t>LadoB</a:t>
            </a:r>
            <a:r>
              <a:rPr lang="pt-BR" sz="1050" dirty="0"/>
              <a:t> = 4,5 cm</a:t>
            </a:r>
          </a:p>
        </p:txBody>
      </p:sp>
    </p:spTree>
    <p:extLst>
      <p:ext uri="{BB962C8B-B14F-4D97-AF65-F5344CB8AC3E}">
        <p14:creationId xmlns:p14="http://schemas.microsoft.com/office/powerpoint/2010/main" val="913610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em C#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Observe a classe Programa realizando a instanciação do objeto </a:t>
            </a:r>
            <a:r>
              <a:rPr lang="pt-BR" dirty="0" err="1"/>
              <a:t>Retangulo</a:t>
            </a:r>
            <a:r>
              <a:rPr lang="pt-BR" dirty="0"/>
              <a:t> X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904D07-BA94-4133-8392-1B6841C7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17" y="2465190"/>
            <a:ext cx="3900488" cy="26146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50D60A9-7DC0-4EDA-B4F8-7374D87F4859}"/>
              </a:ext>
            </a:extLst>
          </p:cNvPr>
          <p:cNvSpPr/>
          <p:nvPr/>
        </p:nvSpPr>
        <p:spPr bwMode="auto">
          <a:xfrm>
            <a:off x="3989766" y="3538014"/>
            <a:ext cx="2484276" cy="346249"/>
          </a:xfrm>
          <a:prstGeom prst="rect">
            <a:avLst/>
          </a:prstGeom>
          <a:solidFill>
            <a:srgbClr val="FFFF00">
              <a:alpha val="32157"/>
            </a:srgbClr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9E7885C-70EE-4D27-8B5A-27815348166F}"/>
              </a:ext>
            </a:extLst>
          </p:cNvPr>
          <p:cNvSpPr/>
          <p:nvPr/>
        </p:nvSpPr>
        <p:spPr bwMode="auto">
          <a:xfrm>
            <a:off x="3963322" y="3915055"/>
            <a:ext cx="1916655" cy="346249"/>
          </a:xfrm>
          <a:prstGeom prst="rect">
            <a:avLst/>
          </a:prstGeom>
          <a:solidFill>
            <a:srgbClr val="FFFF00">
              <a:alpha val="32157"/>
            </a:srgbClr>
          </a:solidFill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1A4267-A83C-4249-A9D5-E73BE613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35" y="2040638"/>
            <a:ext cx="4687733" cy="37488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D8774A-7161-44F0-B3B6-4A1539FC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59" y="1419692"/>
            <a:ext cx="3764240" cy="15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82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10564-E446-4C5C-81B9-A7147C2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849906-9A3C-4D02-94C2-587D9D3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6389ED-CB80-482C-87FF-DBF39E92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59139"/>
            <a:ext cx="9144000" cy="52623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504218-766D-4C19-B311-9BCC17171A21}"/>
              </a:ext>
            </a:extLst>
          </p:cNvPr>
          <p:cNvSpPr txBox="1"/>
          <p:nvPr/>
        </p:nvSpPr>
        <p:spPr>
          <a:xfrm>
            <a:off x="1981200" y="3698248"/>
            <a:ext cx="280256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6 variáveis do tipo </a:t>
            </a:r>
            <a:r>
              <a:rPr lang="pt-BR" dirty="0" err="1"/>
              <a:t>double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77F845-CAF1-4ECF-9F3F-34B36639FEBD}"/>
              </a:ext>
            </a:extLst>
          </p:cNvPr>
          <p:cNvSpPr txBox="1"/>
          <p:nvPr/>
        </p:nvSpPr>
        <p:spPr>
          <a:xfrm>
            <a:off x="7392145" y="2265984"/>
            <a:ext cx="3124189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2 variáveis do tipo Triangulo </a:t>
            </a:r>
          </a:p>
          <a:p>
            <a:r>
              <a:rPr lang="pt-BR" dirty="0"/>
              <a:t>apontando  para um</a:t>
            </a:r>
          </a:p>
          <a:p>
            <a:r>
              <a:rPr lang="pt-BR" dirty="0"/>
              <a:t> objeto composto</a:t>
            </a:r>
          </a:p>
        </p:txBody>
      </p:sp>
      <p:sp>
        <p:nvSpPr>
          <p:cNvPr id="7" name="Estrela: 5 Pontas 6">
            <a:extLst>
              <a:ext uri="{FF2B5EF4-FFF2-40B4-BE49-F238E27FC236}">
                <a16:creationId xmlns:a16="http://schemas.microsoft.com/office/drawing/2014/main" id="{5C871516-A9A8-32EF-B6DB-49758E6ED876}"/>
              </a:ext>
            </a:extLst>
          </p:cNvPr>
          <p:cNvSpPr/>
          <p:nvPr/>
        </p:nvSpPr>
        <p:spPr bwMode="auto">
          <a:xfrm>
            <a:off x="9328178" y="637693"/>
            <a:ext cx="914400" cy="958691"/>
          </a:xfrm>
          <a:prstGeom prst="star5">
            <a:avLst/>
          </a:prstGeom>
          <a:solidFill>
            <a:schemeClr val="tx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2224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objetos são criados (instanciados) a partir de uma classe. Veja o exemplo:</a:t>
            </a:r>
          </a:p>
          <a:p>
            <a:r>
              <a:rPr lang="pt-BR" dirty="0"/>
              <a:t>Classe Veículo – ainda não sabemos qual o veículo vai ser criado.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66E5EB-A2D5-4FB1-91EF-0074AE5E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819" y="2825024"/>
            <a:ext cx="2973083" cy="12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Quando os objetos são criados (a partir de sua classe), dizemos que o objeto foi instanciado 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Portanto, cada objeto é uma instância de sua classe.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  <p:pic>
        <p:nvPicPr>
          <p:cNvPr id="2050" name="Picture 2" descr="Resultado de imagem para veiculos png">
            <a:extLst>
              <a:ext uri="{FF2B5EF4-FFF2-40B4-BE49-F238E27FC236}">
                <a16:creationId xmlns:a16="http://schemas.microsoft.com/office/drawing/2014/main" id="{48022E9B-8532-4BFE-A444-382CBFEA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553" y="4650251"/>
            <a:ext cx="6858000" cy="13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66E5EB-A2D5-4FB1-91EF-0074AE5E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307" y="2851319"/>
            <a:ext cx="2973083" cy="12079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144A5F-AD8D-4D7F-909D-EB8D4F28A4DE}"/>
              </a:ext>
            </a:extLst>
          </p:cNvPr>
          <p:cNvSpPr txBox="1"/>
          <p:nvPr/>
        </p:nvSpPr>
        <p:spPr>
          <a:xfrm>
            <a:off x="5393924" y="2807107"/>
            <a:ext cx="161037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Classe Veículo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C5D87D-40C3-4D80-9365-8DC0767AA290}"/>
              </a:ext>
            </a:extLst>
          </p:cNvPr>
          <p:cNvSpPr txBox="1"/>
          <p:nvPr/>
        </p:nvSpPr>
        <p:spPr>
          <a:xfrm>
            <a:off x="4039574" y="4088651"/>
            <a:ext cx="554485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Objetos instanciados:  Carro 1, Carro 2, ... , Carro n.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392F2F6-A327-4D49-8D42-C69A075A08A8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3852741" y="4457983"/>
            <a:ext cx="2959259" cy="37519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9890729-1235-4AC9-8CD7-9D4D8053D843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475821" y="4457984"/>
            <a:ext cx="2336178" cy="5430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AEC14EB-276D-4C99-A581-70719B2F3E9A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5717959" y="4457983"/>
            <a:ext cx="1094040" cy="4831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509473B-1199-4951-BF90-014EC6D0A319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6717927" y="4457983"/>
            <a:ext cx="94072" cy="37519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E2B4388-E850-4070-96E7-75E9774F7E7D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6811999" y="4457983"/>
            <a:ext cx="1160658" cy="48311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FAC99BB-3152-4B19-AAC5-F02FD6CEAACD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6811999" y="4457984"/>
            <a:ext cx="1774370" cy="447061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52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Instanciando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Para criar o novo objeto posso utilizar o construtor no C#.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pt-BR" dirty="0"/>
              <a:t>A partir da classe Veículo, utiliza-se o construtor para criar o carro Onix, Fit, Sandero, etc. 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pic>
        <p:nvPicPr>
          <p:cNvPr id="2050" name="Picture 2" descr="Resultado de imagem para veiculos png">
            <a:extLst>
              <a:ext uri="{FF2B5EF4-FFF2-40B4-BE49-F238E27FC236}">
                <a16:creationId xmlns:a16="http://schemas.microsoft.com/office/drawing/2014/main" id="{48022E9B-8532-4BFE-A444-382CBFEA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49" y="4793770"/>
            <a:ext cx="6207353" cy="11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66E5EB-A2D5-4FB1-91EF-0074AE5E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307" y="2851319"/>
            <a:ext cx="2973083" cy="120795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144A5F-AD8D-4D7F-909D-EB8D4F28A4DE}"/>
              </a:ext>
            </a:extLst>
          </p:cNvPr>
          <p:cNvSpPr txBox="1"/>
          <p:nvPr/>
        </p:nvSpPr>
        <p:spPr>
          <a:xfrm>
            <a:off x="5393924" y="2807107"/>
            <a:ext cx="161037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Classe Veículo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C5D87D-40C3-4D80-9365-8DC0767AA290}"/>
              </a:ext>
            </a:extLst>
          </p:cNvPr>
          <p:cNvSpPr txBox="1"/>
          <p:nvPr/>
        </p:nvSpPr>
        <p:spPr>
          <a:xfrm>
            <a:off x="3665730" y="4103483"/>
            <a:ext cx="716888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Utilizo construtor para criar os objetos Carro 1, Carro 2, ... , Carro n.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392F2F6-A327-4D49-8D42-C69A075A08A8}"/>
              </a:ext>
            </a:extLst>
          </p:cNvPr>
          <p:cNvCxnSpPr>
            <a:stCxn id="8" idx="2"/>
          </p:cNvCxnSpPr>
          <p:nvPr/>
        </p:nvCxnSpPr>
        <p:spPr bwMode="auto">
          <a:xfrm flipH="1">
            <a:off x="3478909" y="4472815"/>
            <a:ext cx="3771264" cy="37519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9890729-1235-4AC9-8CD7-9D4D8053D843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101991" y="4472816"/>
            <a:ext cx="3148183" cy="54307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AEC14EB-276D-4C99-A581-70719B2F3E9A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5344127" y="4472816"/>
            <a:ext cx="1906047" cy="4831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509473B-1199-4951-BF90-014EC6D0A319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6344087" y="4472815"/>
            <a:ext cx="906087" cy="37519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E2B4388-E850-4070-96E7-75E9774F7E7D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7250173" y="4472816"/>
            <a:ext cx="348642" cy="4831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FAC99BB-3152-4B19-AAC5-F02FD6CEAACD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7250174" y="4472815"/>
            <a:ext cx="962355" cy="4470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309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Paradigma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Acesso indireto aos atributos do objeto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sz="1650" dirty="0"/>
              <a:t> Atributos devem ser protegidos.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769561"/>
            <a:ext cx="6216174" cy="29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7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Declaração dos atributos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Para declarar um atributo, utilizamos a seguinte sintaxe:</a:t>
            </a:r>
          </a:p>
          <a:p>
            <a:r>
              <a:rPr lang="pt-BR" b="1" i="1" dirty="0"/>
              <a:t>&lt;qualificador&gt; &lt;</a:t>
            </a:r>
            <a:r>
              <a:rPr lang="pt-BR" b="1" i="1" dirty="0" err="1"/>
              <a:t>tipo_do_atributo</a:t>
            </a:r>
            <a:r>
              <a:rPr lang="pt-BR" b="1" i="1" dirty="0"/>
              <a:t>&gt; &lt;</a:t>
            </a:r>
            <a:r>
              <a:rPr lang="pt-BR" b="1" i="1" dirty="0" err="1"/>
              <a:t>nome_do_atributo</a:t>
            </a:r>
            <a:r>
              <a:rPr lang="pt-BR" b="1" i="1" dirty="0"/>
              <a:t>&gt;;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i="1" dirty="0"/>
              <a:t>&lt;qualificador&gt;: </a:t>
            </a:r>
            <a:r>
              <a:rPr lang="pt-BR" dirty="0"/>
              <a:t>O qualificador de acesso determinará a visibilidade do atributo. É opcional e, se não for informado, por padrão o atributo será protegido (</a:t>
            </a:r>
            <a:r>
              <a:rPr lang="pt-BR" i="1" dirty="0" err="1"/>
              <a:t>protected</a:t>
            </a:r>
            <a:r>
              <a:rPr lang="pt-BR" dirty="0"/>
              <a:t>). (Voltaremos a falar sobre os qualificadores quando estudarmos encapsulamento.)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i="1" dirty="0"/>
              <a:t>&lt;</a:t>
            </a:r>
            <a:r>
              <a:rPr lang="pt-BR" b="1" i="1" dirty="0" err="1"/>
              <a:t>tipo_do_atributo</a:t>
            </a:r>
            <a:r>
              <a:rPr lang="pt-BR" b="1" i="1" dirty="0"/>
              <a:t>&gt;: </a:t>
            </a:r>
            <a:r>
              <a:rPr lang="pt-BR" dirty="0"/>
              <a:t>é um tipo primitivo ou classe que define o atributo.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b="1" i="1" dirty="0"/>
              <a:t>&lt;</a:t>
            </a:r>
            <a:r>
              <a:rPr lang="pt-BR" b="1" i="1" dirty="0" err="1"/>
              <a:t>nome_do_atributo</a:t>
            </a:r>
            <a:r>
              <a:rPr lang="pt-BR" b="1" i="1" dirty="0"/>
              <a:t>&gt;: </a:t>
            </a:r>
            <a:r>
              <a:rPr lang="pt-BR" dirty="0"/>
              <a:t>nome que identifica o atributo. Há um padrão entre os programadores de sempre iniciarem os nomes de atributos com letras minúsculas. Mas, apesar de ser uma boa prática, seguir esse padrão não é uma obrigação.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 Caso queiramos definir vários atributos de mesmo tipo podemos colocar os vários nomes separados por vírgula.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AC9813-F9D9-4B99-8900-BB374C4102FF}"/>
              </a:ext>
            </a:extLst>
          </p:cNvPr>
          <p:cNvSpPr/>
          <p:nvPr/>
        </p:nvSpPr>
        <p:spPr>
          <a:xfrm>
            <a:off x="3557719" y="2563431"/>
            <a:ext cx="5292818" cy="424731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latin typeface="Consolas" panose="020B0609020204030204" pitchFamily="49" charset="0"/>
              </a:rPr>
              <a:t>namespace</a:t>
            </a:r>
            <a:r>
              <a:rPr lang="pt-BR" b="1" dirty="0">
                <a:latin typeface="Consolas" panose="020B0609020204030204" pitchFamily="49" charset="0"/>
              </a:rPr>
              <a:t> ConsoleApp1</a:t>
            </a:r>
          </a:p>
          <a:p>
            <a:r>
              <a:rPr lang="pt-BR" b="1" dirty="0">
                <a:latin typeface="Consolas" panose="020B0609020204030204" pitchFamily="49" charset="0"/>
              </a:rPr>
              <a:t>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</a:t>
            </a:r>
            <a:r>
              <a:rPr lang="pt-BR" b="1" dirty="0" err="1">
                <a:latin typeface="Consolas" panose="020B0609020204030204" pitchFamily="49" charset="0"/>
              </a:rPr>
              <a:t>class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Retangulo</a:t>
            </a:r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LadoA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LadoB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AreaRetangulo</a:t>
            </a:r>
            <a:r>
              <a:rPr lang="pt-BR" b="1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 = </a:t>
            </a:r>
            <a:r>
              <a:rPr lang="pt-BR" b="1" dirty="0" err="1">
                <a:latin typeface="Consolas" panose="020B0609020204030204" pitchFamily="49" charset="0"/>
              </a:rPr>
              <a:t>LadoA</a:t>
            </a:r>
            <a:r>
              <a:rPr lang="pt-BR" b="1" dirty="0">
                <a:latin typeface="Consolas" panose="020B0609020204030204" pitchFamily="49" charset="0"/>
              </a:rPr>
              <a:t> * </a:t>
            </a:r>
            <a:r>
              <a:rPr lang="pt-BR" b="1" dirty="0" err="1">
                <a:latin typeface="Consolas" panose="020B0609020204030204" pitchFamily="49" charset="0"/>
              </a:rPr>
              <a:t>LadoB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return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}</a:t>
            </a:r>
            <a:endParaRPr lang="pt-BR" b="1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C202210-599A-473D-8255-78442199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58" y="2886355"/>
            <a:ext cx="2334242" cy="13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Declaração dos atributos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pt-BR" b="1" i="1" dirty="0"/>
              <a:t>&lt;qualificador&gt; &lt;</a:t>
            </a:r>
            <a:r>
              <a:rPr lang="pt-BR" b="1" i="1" dirty="0" err="1"/>
              <a:t>tipo_do_atributo</a:t>
            </a:r>
            <a:r>
              <a:rPr lang="pt-BR" b="1" i="1" dirty="0"/>
              <a:t>&gt; &lt;</a:t>
            </a:r>
            <a:r>
              <a:rPr lang="pt-BR" b="1" i="1" dirty="0" err="1"/>
              <a:t>nome_do_atributo</a:t>
            </a:r>
            <a:r>
              <a:rPr lang="pt-BR" b="1" i="1" dirty="0"/>
              <a:t>&gt;;</a:t>
            </a:r>
            <a:endParaRPr lang="pt-BR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Exemplos:</a:t>
            </a:r>
          </a:p>
          <a:p>
            <a:pPr marL="673894" indent="-336947" algn="l"/>
            <a:r>
              <a:rPr lang="pt-BR" i="1" dirty="0" err="1"/>
              <a:t>private</a:t>
            </a:r>
            <a:r>
              <a:rPr lang="pt-BR" i="1" dirty="0"/>
              <a:t> </a:t>
            </a:r>
            <a:r>
              <a:rPr lang="pt-BR" i="1" dirty="0" err="1"/>
              <a:t>double</a:t>
            </a:r>
            <a:r>
              <a:rPr lang="pt-BR" i="1" dirty="0"/>
              <a:t> </a:t>
            </a:r>
            <a:r>
              <a:rPr lang="pt-BR" dirty="0"/>
              <a:t>saldo;</a:t>
            </a:r>
          </a:p>
          <a:p>
            <a:pPr marL="673894" indent="-336947" algn="l"/>
            <a:r>
              <a:rPr lang="pt-BR" i="1" dirty="0" err="1"/>
              <a:t>public</a:t>
            </a:r>
            <a:r>
              <a:rPr lang="pt-BR" i="1" dirty="0"/>
              <a:t> </a:t>
            </a:r>
            <a:r>
              <a:rPr lang="pt-BR" i="1" dirty="0" err="1"/>
              <a:t>String</a:t>
            </a:r>
            <a:r>
              <a:rPr lang="pt-BR" i="1" dirty="0"/>
              <a:t> </a:t>
            </a:r>
            <a:r>
              <a:rPr lang="pt-BR" dirty="0"/>
              <a:t>nome, endereço;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983432" y="4077072"/>
            <a:ext cx="1080120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</a:rPr>
              <a:t>Encapsulamento</a:t>
            </a:r>
            <a:r>
              <a:rPr lang="pt-BR" dirty="0">
                <a:latin typeface="Times New Roman" panose="02020603050405020304" pitchFamily="18" charset="0"/>
              </a:rPr>
              <a:t> serve para controlar o acesso aos atributos e métodos de uma classe. É uma forma eficiente de proteger os dados manipulados dentro da classe, além de determinar onde esta classe poderá ser manipulada.</a:t>
            </a:r>
          </a:p>
          <a:p>
            <a:r>
              <a:rPr lang="pt-BR" dirty="0">
                <a:latin typeface="Times New Roman" panose="02020603050405020304" pitchFamily="18" charset="0"/>
              </a:rPr>
              <a:t>O </a:t>
            </a:r>
            <a:r>
              <a:rPr lang="pt-BR" b="1" dirty="0">
                <a:latin typeface="Times New Roman" panose="02020603050405020304" pitchFamily="18" charset="0"/>
              </a:rPr>
              <a:t>encapsulamento</a:t>
            </a:r>
            <a:r>
              <a:rPr lang="pt-BR" dirty="0">
                <a:latin typeface="Times New Roman" panose="02020603050405020304" pitchFamily="18" charset="0"/>
              </a:rPr>
              <a:t> é um mecanismo que permite o acesso aos dados de um objeto somente através dos métodos desse. Nenhuma outra parte do programa pode operar sobre os dados do objeto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7110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Declaração dos métodos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dirty="0"/>
              <a:t>Para declararmos um método, utilizamos a seguinte sintaxe:</a:t>
            </a:r>
          </a:p>
          <a:p>
            <a:pPr marL="0" indent="0" algn="l"/>
            <a:r>
              <a:rPr lang="pt-BR" sz="1200" i="1" dirty="0"/>
              <a:t>&lt;qualificador&gt; &lt;</a:t>
            </a:r>
            <a:r>
              <a:rPr lang="pt-BR" sz="1200" i="1" dirty="0" err="1"/>
              <a:t>tipo_de_retorno</a:t>
            </a:r>
            <a:r>
              <a:rPr lang="pt-BR" sz="1200" i="1" dirty="0"/>
              <a:t>&gt; &lt;</a:t>
            </a:r>
            <a:r>
              <a:rPr lang="pt-BR" sz="1200" i="1" dirty="0" err="1"/>
              <a:t>nome_do_metodo</a:t>
            </a:r>
            <a:r>
              <a:rPr lang="pt-BR" sz="1200" i="1" dirty="0"/>
              <a:t>&gt; </a:t>
            </a:r>
            <a:r>
              <a:rPr lang="pt-BR" sz="1200" dirty="0"/>
              <a:t>(</a:t>
            </a:r>
            <a:r>
              <a:rPr lang="pt-BR" sz="1200" i="1" dirty="0"/>
              <a:t>&lt;</a:t>
            </a:r>
            <a:r>
              <a:rPr lang="pt-BR" sz="1200" i="1" dirty="0" err="1"/>
              <a:t>lista_de_argumentos</a:t>
            </a:r>
            <a:r>
              <a:rPr lang="pt-BR" sz="1200" i="1" dirty="0"/>
              <a:t>&gt;</a:t>
            </a:r>
            <a:r>
              <a:rPr lang="pt-BR" sz="1200" dirty="0"/>
              <a:t>){</a:t>
            </a:r>
          </a:p>
          <a:p>
            <a:r>
              <a:rPr lang="pt-BR" sz="1200" dirty="0"/>
              <a:t>&lt;</a:t>
            </a:r>
            <a:r>
              <a:rPr lang="pt-BR" sz="1200" i="1" dirty="0"/>
              <a:t>corpo_ do_ método</a:t>
            </a:r>
            <a:r>
              <a:rPr lang="pt-BR" sz="1200" dirty="0"/>
              <a:t>&gt;</a:t>
            </a:r>
          </a:p>
          <a:p>
            <a:r>
              <a:rPr lang="pt-BR" sz="1200" dirty="0"/>
              <a:t>}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&lt;qualificador&gt;: </a:t>
            </a:r>
            <a:r>
              <a:rPr lang="pt-BR" dirty="0"/>
              <a:t>Mesmo conceito usado no caso de atributos.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</a:t>
            </a:r>
            <a:r>
              <a:rPr lang="pt-BR" i="1" dirty="0" err="1"/>
              <a:t>tipo_do_retorno</a:t>
            </a:r>
            <a:r>
              <a:rPr lang="pt-BR" i="1" dirty="0"/>
              <a:t>&gt;: </a:t>
            </a:r>
            <a:r>
              <a:rPr lang="pt-BR" dirty="0"/>
              <a:t>é um tipo primitivo ou classe que define o retorno a ser dado pelo método.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</a:t>
            </a:r>
            <a:r>
              <a:rPr lang="pt-BR" i="1" dirty="0" err="1"/>
              <a:t>nome_do_método</a:t>
            </a:r>
            <a:r>
              <a:rPr lang="pt-BR" i="1" dirty="0"/>
              <a:t>&gt;</a:t>
            </a:r>
            <a:r>
              <a:rPr lang="pt-BR" dirty="0"/>
              <a:t>: nome que identifica o método.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i="1" dirty="0"/>
              <a:t>&lt;</a:t>
            </a:r>
            <a:r>
              <a:rPr lang="pt-BR" i="1" dirty="0" err="1"/>
              <a:t>corpo_do_método</a:t>
            </a:r>
            <a:r>
              <a:rPr lang="pt-BR" i="1" dirty="0"/>
              <a:t>&gt;: </a:t>
            </a:r>
            <a:r>
              <a:rPr lang="pt-BR" dirty="0"/>
              <a:t>código que define o que o método faz.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03AB973-0F1C-43BF-A5A9-3D1ADD48CB7C}"/>
              </a:ext>
            </a:extLst>
          </p:cNvPr>
          <p:cNvSpPr/>
          <p:nvPr/>
        </p:nvSpPr>
        <p:spPr>
          <a:xfrm>
            <a:off x="3287688" y="2236033"/>
            <a:ext cx="5292818" cy="424731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b="1" dirty="0" err="1">
                <a:latin typeface="Consolas" panose="020B0609020204030204" pitchFamily="49" charset="0"/>
              </a:rPr>
              <a:t>namespace</a:t>
            </a:r>
            <a:r>
              <a:rPr lang="pt-BR" b="1" dirty="0">
                <a:latin typeface="Consolas" panose="020B0609020204030204" pitchFamily="49" charset="0"/>
              </a:rPr>
              <a:t> ConsoleApp1</a:t>
            </a:r>
          </a:p>
          <a:p>
            <a:r>
              <a:rPr lang="pt-BR" b="1" dirty="0">
                <a:latin typeface="Consolas" panose="020B0609020204030204" pitchFamily="49" charset="0"/>
              </a:rPr>
              <a:t>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</a:t>
            </a:r>
            <a:r>
              <a:rPr lang="pt-BR" b="1" dirty="0" err="1">
                <a:latin typeface="Consolas" panose="020B0609020204030204" pitchFamily="49" charset="0"/>
              </a:rPr>
              <a:t>class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Retangulo</a:t>
            </a:r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LadoA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LadoB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endParaRPr lang="pt-BR" b="1" dirty="0">
              <a:latin typeface="Consolas" panose="020B0609020204030204" pitchFamily="49" charset="0"/>
            </a:endParaRPr>
          </a:p>
          <a:p>
            <a:r>
              <a:rPr lang="pt-BR" b="1" dirty="0">
                <a:latin typeface="Consolas" panose="020B0609020204030204" pitchFamily="49" charset="0"/>
              </a:rPr>
              <a:t>        </a:t>
            </a:r>
            <a:r>
              <a:rPr lang="pt-BR" b="1" dirty="0" err="1">
                <a:latin typeface="Consolas" panose="020B0609020204030204" pitchFamily="49" charset="0"/>
              </a:rPr>
              <a:t>public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AreaRetangulo</a:t>
            </a:r>
            <a:r>
              <a:rPr lang="pt-BR" b="1" dirty="0">
                <a:latin typeface="Consolas" panose="020B0609020204030204" pitchFamily="49" charset="0"/>
              </a:rPr>
              <a:t>()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{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double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 = </a:t>
            </a:r>
            <a:r>
              <a:rPr lang="pt-BR" b="1" dirty="0" err="1">
                <a:latin typeface="Consolas" panose="020B0609020204030204" pitchFamily="49" charset="0"/>
              </a:rPr>
              <a:t>LadoA</a:t>
            </a:r>
            <a:r>
              <a:rPr lang="pt-BR" b="1" dirty="0">
                <a:latin typeface="Consolas" panose="020B0609020204030204" pitchFamily="49" charset="0"/>
              </a:rPr>
              <a:t> * </a:t>
            </a:r>
            <a:r>
              <a:rPr lang="pt-BR" b="1" dirty="0" err="1">
                <a:latin typeface="Consolas" panose="020B0609020204030204" pitchFamily="49" charset="0"/>
              </a:rPr>
              <a:t>LadoB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    </a:t>
            </a:r>
            <a:r>
              <a:rPr lang="pt-BR" b="1" dirty="0" err="1">
                <a:latin typeface="Consolas" panose="020B0609020204030204" pitchFamily="49" charset="0"/>
              </a:rPr>
              <a:t>return</a:t>
            </a:r>
            <a:r>
              <a:rPr lang="pt-BR" b="1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AreaRet</a:t>
            </a:r>
            <a:r>
              <a:rPr lang="pt-BR" b="1" dirty="0"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    }</a:t>
            </a:r>
          </a:p>
          <a:p>
            <a:r>
              <a:rPr lang="pt-BR" b="1" dirty="0">
                <a:latin typeface="Consolas" panose="020B0609020204030204" pitchFamily="49" charset="0"/>
              </a:rPr>
              <a:t>}</a:t>
            </a:r>
            <a:endParaRPr lang="pt-BR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3C3AB07-67A3-4B4F-905E-D689C9FC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80" y="3126238"/>
            <a:ext cx="2334242" cy="13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8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P</a:t>
            </a:r>
            <a:r>
              <a:rPr lang="en-US" dirty="0" err="1">
                <a:effectLst/>
              </a:rPr>
              <a:t>ublic</a:t>
            </a:r>
            <a:endParaRPr lang="en-US" dirty="0">
              <a:effectLst/>
            </a:endParaRP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O modificador de acesso </a:t>
            </a:r>
            <a:r>
              <a:rPr lang="pt-BR" b="1" dirty="0">
                <a:effectLst/>
              </a:rPr>
              <a:t>Public</a:t>
            </a:r>
            <a:r>
              <a:rPr lang="pt-BR" dirty="0">
                <a:effectLst/>
              </a:rPr>
              <a:t> permite que uma classe exponha suas variáveis de membros e funções de membros a outras funções e objetos.</a:t>
            </a: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Qualquer membro público pode ser acessado de fora da classe</a:t>
            </a:r>
          </a:p>
          <a:p>
            <a:pPr marL="273844" indent="0" algn="just">
              <a:buClr>
                <a:srgbClr val="000000"/>
              </a:buClr>
              <a:buSzPct val="100000"/>
            </a:pPr>
            <a:endParaRPr lang="pt-BR" dirty="0">
              <a:effectLst/>
            </a:endParaRPr>
          </a:p>
          <a:p>
            <a:pPr marL="535781" indent="-261938"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endParaRPr lang="en-U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060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pt-BR" dirty="0">
                <a:effectLst/>
              </a:rPr>
              <a:t>P</a:t>
            </a:r>
            <a:r>
              <a:rPr lang="en-US" dirty="0" err="1">
                <a:effectLst/>
              </a:rPr>
              <a:t>ublic</a:t>
            </a:r>
            <a:endParaRPr lang="en-US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9B5E5F-A925-422E-970F-BCF9F3ABF3D9}"/>
              </a:ext>
            </a:extLst>
          </p:cNvPr>
          <p:cNvSpPr/>
          <p:nvPr/>
        </p:nvSpPr>
        <p:spPr>
          <a:xfrm>
            <a:off x="2801634" y="1856146"/>
            <a:ext cx="5454606" cy="323165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System.Console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EncapsulamentoPublico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	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r.Comprimento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r.Largura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Convert.ToDouble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pt-BR" sz="12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ED901AE-E4D7-4981-8172-694376D8D08F}"/>
              </a:ext>
            </a:extLst>
          </p:cNvPr>
          <p:cNvSpPr/>
          <p:nvPr/>
        </p:nvSpPr>
        <p:spPr>
          <a:xfrm>
            <a:off x="4016709" y="1426057"/>
            <a:ext cx="5477118" cy="4154984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System.Console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EncapsulamentoPublic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Retangulo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 * 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Exibir()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"Área do Retângulo\n"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$"Comprimento: 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{Comprimento}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	  //</a:t>
            </a:r>
            <a:r>
              <a:rPr lang="pt-BR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Console</a:t>
            </a:r>
            <a:r>
              <a:rPr lang="pt-B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pt-BR" sz="1200" b="1" dirty="0">
                <a:solidFill>
                  <a:srgbClr val="A31515"/>
                </a:solidFill>
                <a:latin typeface="Consolas" panose="020B0609020204030204" pitchFamily="49" charset="0"/>
              </a:rPr>
              <a:t>("Comprimento: " </a:t>
            </a:r>
            <a:r>
              <a:rPr lang="pt-B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 Comprimento);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$"Largura: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{Largura}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t-B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305849C-9DB1-4770-929C-3CF3C7320C90}"/>
              </a:ext>
            </a:extLst>
          </p:cNvPr>
          <p:cNvSpPr/>
          <p:nvPr/>
        </p:nvSpPr>
        <p:spPr>
          <a:xfrm>
            <a:off x="839416" y="4136152"/>
            <a:ext cx="10009112" cy="258532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dirty="0">
                <a:latin typeface="Segoe UI" panose="020B0502040204020203" pitchFamily="34" charset="0"/>
              </a:rPr>
              <a:t>Neste código definimos a classe </a:t>
            </a:r>
            <a:r>
              <a:rPr lang="pt-BR" b="1" dirty="0" err="1">
                <a:latin typeface="Segoe UI" panose="020B0502040204020203" pitchFamily="34" charset="0"/>
              </a:rPr>
              <a:t>Retangulo</a:t>
            </a:r>
            <a:r>
              <a:rPr lang="pt-BR" dirty="0">
                <a:latin typeface="Segoe UI" panose="020B0502040204020203" pitchFamily="34" charset="0"/>
              </a:rPr>
              <a:t> contendo dois campos : </a:t>
            </a:r>
            <a:r>
              <a:rPr lang="pt-BR" b="1" dirty="0">
                <a:latin typeface="Segoe UI" panose="020B0502040204020203" pitchFamily="34" charset="0"/>
              </a:rPr>
              <a:t>comprimento e largura</a:t>
            </a:r>
            <a:r>
              <a:rPr lang="pt-BR" dirty="0">
                <a:latin typeface="Segoe UI" panose="020B0502040204020203" pitchFamily="34" charset="0"/>
              </a:rPr>
              <a:t> que foram declarados como públicos.</a:t>
            </a:r>
            <a:br>
              <a:rPr lang="pt-BR" dirty="0">
                <a:latin typeface="Segoe UI" panose="020B0502040204020203" pitchFamily="34" charset="0"/>
              </a:rPr>
            </a:br>
            <a:br>
              <a:rPr lang="pt-BR" dirty="0">
                <a:latin typeface="Segoe UI" panose="020B0502040204020203" pitchFamily="34" charset="0"/>
              </a:rPr>
            </a:br>
            <a:r>
              <a:rPr lang="pt-BR" dirty="0">
                <a:latin typeface="Segoe UI" panose="020B0502040204020203" pitchFamily="34" charset="0"/>
              </a:rPr>
              <a:t>Dessa forma eles podem ser acessados diretamente a partir do método </a:t>
            </a:r>
            <a:r>
              <a:rPr lang="pt-BR" b="1" dirty="0" err="1">
                <a:latin typeface="Segoe UI" panose="020B0502040204020203" pitchFamily="34" charset="0"/>
              </a:rPr>
              <a:t>Main</a:t>
            </a:r>
            <a:r>
              <a:rPr lang="pt-BR" dirty="0">
                <a:latin typeface="Segoe UI" panose="020B0502040204020203" pitchFamily="34" charset="0"/>
              </a:rPr>
              <a:t>() usando uma instância</a:t>
            </a:r>
            <a:r>
              <a:rPr lang="pt-BR" b="1" dirty="0">
                <a:latin typeface="Segoe UI" panose="020B0502040204020203" pitchFamily="34" charset="0"/>
              </a:rPr>
              <a:t> r</a:t>
            </a:r>
            <a:r>
              <a:rPr lang="pt-BR" dirty="0">
                <a:latin typeface="Segoe UI" panose="020B0502040204020203" pitchFamily="34" charset="0"/>
              </a:rPr>
              <a:t> da classe </a:t>
            </a:r>
            <a:r>
              <a:rPr lang="pt-BR" b="1" dirty="0" err="1">
                <a:latin typeface="Segoe UI" panose="020B0502040204020203" pitchFamily="34" charset="0"/>
              </a:rPr>
              <a:t>Retangulo</a:t>
            </a:r>
            <a:r>
              <a:rPr lang="pt-BR" dirty="0">
                <a:latin typeface="Segoe UI" panose="020B0502040204020203" pitchFamily="34" charset="0"/>
              </a:rPr>
              <a:t>.</a:t>
            </a:r>
            <a:br>
              <a:rPr lang="pt-BR" dirty="0">
                <a:latin typeface="Segoe UI" panose="020B0502040204020203" pitchFamily="34" charset="0"/>
              </a:rPr>
            </a:br>
            <a:br>
              <a:rPr lang="pt-BR" dirty="0">
                <a:latin typeface="Segoe UI" panose="020B0502040204020203" pitchFamily="34" charset="0"/>
              </a:rPr>
            </a:br>
            <a:r>
              <a:rPr lang="pt-BR" dirty="0">
                <a:latin typeface="Segoe UI" panose="020B0502040204020203" pitchFamily="34" charset="0"/>
              </a:rPr>
              <a:t>Os métodos </a:t>
            </a:r>
            <a:r>
              <a:rPr lang="pt-BR" b="1" dirty="0">
                <a:latin typeface="Segoe UI" panose="020B0502040204020203" pitchFamily="34" charset="0"/>
              </a:rPr>
              <a:t>Exibir() e </a:t>
            </a:r>
            <a:r>
              <a:rPr lang="pt-BR" b="1" dirty="0" err="1">
                <a:latin typeface="Segoe UI" panose="020B0502040204020203" pitchFamily="34" charset="0"/>
              </a:rPr>
              <a:t>GetArea</a:t>
            </a:r>
            <a:r>
              <a:rPr lang="pt-BR" b="1" dirty="0">
                <a:latin typeface="Segoe UI" panose="020B0502040204020203" pitchFamily="34" charset="0"/>
              </a:rPr>
              <a:t>()</a:t>
            </a:r>
            <a:r>
              <a:rPr lang="pt-BR" dirty="0">
                <a:latin typeface="Segoe UI" panose="020B0502040204020203" pitchFamily="34" charset="0"/>
              </a:rPr>
              <a:t> também podem acessar esses campos diretamente pois estão na mesma classe.</a:t>
            </a:r>
            <a:endParaRPr lang="pt-BR" dirty="0">
              <a:latin typeface="Times New Roman" panose="02020603050405020304" pitchFamily="18" charset="0"/>
            </a:endParaRPr>
          </a:p>
          <a:p>
            <a:r>
              <a:rPr lang="pt-BR" dirty="0">
                <a:latin typeface="Segoe UI" panose="020B0502040204020203" pitchFamily="34" charset="0"/>
              </a:rPr>
              <a:t>Aqui o código não esta encapsulado e pode ser alterado por qualquer programa exterior.</a:t>
            </a:r>
            <a:endParaRPr lang="pt-BR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5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958A0-8A5D-4251-822B-70A9EBE2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Construtor do C#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DE5E-A4AD-4740-90EA-6746BDC9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79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E90340-6403-4B46-8821-C7A65E972543}"/>
              </a:ext>
            </a:extLst>
          </p:cNvPr>
          <p:cNvSpPr/>
          <p:nvPr/>
        </p:nvSpPr>
        <p:spPr>
          <a:xfrm>
            <a:off x="263352" y="3789040"/>
            <a:ext cx="78386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//######### Sem construtor ############</a:t>
            </a:r>
            <a:endParaRPr lang="pt-B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r.Comprimento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r.Largura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Convert.ToDouble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0061F-6F67-4C08-AE9D-287CD62B1EDE}"/>
              </a:ext>
            </a:extLst>
          </p:cNvPr>
          <p:cNvSpPr/>
          <p:nvPr/>
        </p:nvSpPr>
        <p:spPr>
          <a:xfrm>
            <a:off x="407368" y="1066800"/>
            <a:ext cx="78386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//######### Com construtor ############</a:t>
            </a:r>
            <a:endParaRPr lang="pt-B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Comprimento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Largura = Convert.ToDouble(Console.ReadLine());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(Comprimento, Largura);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B190328-DBD7-47B8-9D4B-6675F3CE5103}"/>
              </a:ext>
            </a:extLst>
          </p:cNvPr>
          <p:cNvSpPr/>
          <p:nvPr/>
        </p:nvSpPr>
        <p:spPr>
          <a:xfrm>
            <a:off x="5159896" y="2706251"/>
            <a:ext cx="6912768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Retangulo(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comprimento,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largura)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	Comprimento = comprimento;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	Largura = Largura;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34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73296-95FE-42C1-AFA2-9E7E9749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47EBC5-1B7A-4E57-A476-E1167F42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04B4B4-9F6A-47CA-B2BA-D56B55B6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1263"/>
            <a:ext cx="9144000" cy="588021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EE228F8-57BC-4D4C-94E7-63B2DAE6C4E1}"/>
              </a:ext>
            </a:extLst>
          </p:cNvPr>
          <p:cNvCxnSpPr/>
          <p:nvPr/>
        </p:nvCxnSpPr>
        <p:spPr bwMode="auto">
          <a:xfrm>
            <a:off x="7536160" y="2060848"/>
            <a:ext cx="0" cy="2736304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934203-21A1-4748-8190-FAEC8986C415}"/>
              </a:ext>
            </a:extLst>
          </p:cNvPr>
          <p:cNvSpPr txBox="1"/>
          <p:nvPr/>
        </p:nvSpPr>
        <p:spPr>
          <a:xfrm>
            <a:off x="4777391" y="4736068"/>
            <a:ext cx="31130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´”x” aponta para o endereço</a:t>
            </a:r>
          </a:p>
        </p:txBody>
      </p:sp>
    </p:spTree>
    <p:extLst>
      <p:ext uri="{BB962C8B-B14F-4D97-AF65-F5344CB8AC3E}">
        <p14:creationId xmlns:p14="http://schemas.microsoft.com/office/powerpoint/2010/main" val="2765627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958A0-8A5D-4251-822B-70A9EBE2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Construtor do C#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DE5E-A4AD-4740-90EA-6746BDC9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DDA14D-9A8E-49E1-8B35-79297C7B6035}"/>
              </a:ext>
            </a:extLst>
          </p:cNvPr>
          <p:cNvSpPr/>
          <p:nvPr/>
        </p:nvSpPr>
        <p:spPr>
          <a:xfrm>
            <a:off x="1271464" y="1805769"/>
            <a:ext cx="9073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//######### Com construtor ############</a:t>
            </a:r>
            <a:endParaRPr lang="pt-B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Comprimento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Largura = Convert.ToDouble(Console.ReadLine());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(Comprimento, Largura);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ED5659-0DAA-429E-AC2F-946C87D7272B}"/>
              </a:ext>
            </a:extLst>
          </p:cNvPr>
          <p:cNvSpPr/>
          <p:nvPr/>
        </p:nvSpPr>
        <p:spPr>
          <a:xfrm>
            <a:off x="1413561" y="4259125"/>
            <a:ext cx="8352928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EncapsulamentoPublico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Retangulo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Largura;</a:t>
            </a:r>
          </a:p>
          <a:p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Retangulo(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comprimento,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largura)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Comprimento = 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Largura = 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200024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958A0-8A5D-4251-822B-70A9EBE2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Construtor do C#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59DE5E-A4AD-4740-90EA-6746BDC9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DDA14D-9A8E-49E1-8B35-79297C7B6035}"/>
              </a:ext>
            </a:extLst>
          </p:cNvPr>
          <p:cNvSpPr/>
          <p:nvPr/>
        </p:nvSpPr>
        <p:spPr>
          <a:xfrm>
            <a:off x="1201440" y="1226584"/>
            <a:ext cx="7592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//######### Com construtor ############</a:t>
            </a:r>
            <a:endParaRPr lang="pt-B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Comprimento =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Largura = Convert.ToDouble(Console.ReadLine());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(Comprimento, Largura);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ED5659-0DAA-429E-AC2F-946C87D7272B}"/>
              </a:ext>
            </a:extLst>
          </p:cNvPr>
          <p:cNvSpPr/>
          <p:nvPr/>
        </p:nvSpPr>
        <p:spPr>
          <a:xfrm>
            <a:off x="1220829" y="3536394"/>
            <a:ext cx="716392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EncapsulamentoPublico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Retangulo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Largura;</a:t>
            </a:r>
          </a:p>
          <a:p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Retangulo(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comprimento,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largura)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Comprimento = 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Largura = 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682010-9527-49AC-AE4A-B4507C9B31F3}"/>
              </a:ext>
            </a:extLst>
          </p:cNvPr>
          <p:cNvSpPr/>
          <p:nvPr/>
        </p:nvSpPr>
        <p:spPr>
          <a:xfrm>
            <a:off x="6672064" y="3749696"/>
            <a:ext cx="5263597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Comprimento * 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Exibir()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"Área do Retângulo\n"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$"Comprimento: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{Comprimento}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$"Largura: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{Largura}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t-B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28926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Private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O modificador de acesso Private e o ocultamento da informação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Usando  o código anterior e altera-se o escopo dos campos </a:t>
            </a:r>
            <a:r>
              <a:rPr lang="pt-BR" b="1" dirty="0">
                <a:effectLst/>
              </a:rPr>
              <a:t>comprimento e largura</a:t>
            </a:r>
            <a:r>
              <a:rPr lang="pt-BR" dirty="0">
                <a:effectLst/>
              </a:rPr>
              <a:t> para privados. Fazemos isso usando o modificador de acesso </a:t>
            </a:r>
            <a:r>
              <a:rPr lang="pt-BR" b="1" dirty="0">
                <a:effectLst/>
              </a:rPr>
              <a:t>private</a:t>
            </a:r>
            <a:r>
              <a:rPr lang="pt-BR" dirty="0">
                <a:effectLst/>
              </a:rPr>
              <a:t>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dirty="0">
                <a:effectLst/>
              </a:rPr>
              <a:t>Ao fazer isso você verá que os campos não estão mais acessíveis no método </a:t>
            </a:r>
            <a:r>
              <a:rPr lang="pt-BR" b="1" dirty="0" err="1">
                <a:effectLst/>
              </a:rPr>
              <a:t>Main</a:t>
            </a:r>
            <a:r>
              <a:rPr lang="pt-BR" dirty="0">
                <a:effectLst/>
              </a:rPr>
              <a:t>() da classe </a:t>
            </a:r>
            <a:r>
              <a:rPr lang="pt-BR" b="1" dirty="0" err="1">
                <a:effectLst/>
              </a:rPr>
              <a:t>Program</a:t>
            </a:r>
            <a:r>
              <a:rPr lang="pt-BR" dirty="0">
                <a:effectLst/>
              </a:rPr>
              <a:t>, pois o modificador de acesso </a:t>
            </a:r>
            <a:r>
              <a:rPr lang="pt-BR" b="1" dirty="0">
                <a:effectLst/>
              </a:rPr>
              <a:t>private</a:t>
            </a:r>
            <a:r>
              <a:rPr lang="pt-BR" dirty="0">
                <a:effectLst/>
              </a:rPr>
              <a:t> permite apenas o acesso local aos campos.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endParaRPr lang="en-US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785478-0209-4C94-B74A-201E5E76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70" y="4144962"/>
            <a:ext cx="3669662" cy="11105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E81CF6-879F-4C4D-9814-1636D93DF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64" y="4941095"/>
            <a:ext cx="3080555" cy="7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10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4974A-4EAF-4E2B-98B8-63876E58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</a:t>
            </a:r>
            <a:r>
              <a:rPr lang="pt-BR" dirty="0"/>
              <a:t> e 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989AC3-8038-42FF-BA08-71CC871AB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900" y="1916834"/>
            <a:ext cx="6172200" cy="3456385"/>
          </a:xfrm>
        </p:spPr>
        <p:txBody>
          <a:bodyPr/>
          <a:lstStyle/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500" dirty="0"/>
              <a:t>Os métodos </a:t>
            </a:r>
            <a:r>
              <a:rPr lang="pt-BR" sz="1500" b="1" dirty="0" err="1"/>
              <a:t>Get</a:t>
            </a:r>
            <a:r>
              <a:rPr lang="pt-BR" sz="1500" dirty="0"/>
              <a:t> obtêm os valores dos atributos de uma classe 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1500" dirty="0"/>
              <a:t>Os métodos </a:t>
            </a:r>
            <a:r>
              <a:rPr lang="pt-BR" sz="1500" b="1" dirty="0"/>
              <a:t>Set</a:t>
            </a:r>
            <a:r>
              <a:rPr lang="pt-BR" sz="1500" dirty="0"/>
              <a:t> configuram (fornecem) os valores dos atributos de uma classe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C4CF91-A639-4381-85C0-B2D2A521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83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7AFAB3-1D36-44E3-A9C9-BBD7F7B142B5}"/>
              </a:ext>
            </a:extLst>
          </p:cNvPr>
          <p:cNvSpPr/>
          <p:nvPr/>
        </p:nvSpPr>
        <p:spPr>
          <a:xfrm>
            <a:off x="2801634" y="2802964"/>
            <a:ext cx="38884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2B91AF"/>
                </a:solidFill>
                <a:latin typeface="Consolas" panose="020B0609020204030204" pitchFamily="49" charset="0"/>
              </a:rPr>
              <a:t>Retangulo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_comprimento;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_largura;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_comprimento * _largura;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942E9E-14F1-4110-9205-709CFEA1C7B1}"/>
              </a:ext>
            </a:extLst>
          </p:cNvPr>
          <p:cNvSpPr/>
          <p:nvPr/>
        </p:nvSpPr>
        <p:spPr>
          <a:xfrm>
            <a:off x="3179676" y="4796735"/>
            <a:ext cx="5508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SetComprimento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Comprimento)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_comprimento = Comprimento;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7B2CCA-7373-4D77-9BE3-3E02B38F12C2}"/>
              </a:ext>
            </a:extLst>
          </p:cNvPr>
          <p:cNvSpPr/>
          <p:nvPr/>
        </p:nvSpPr>
        <p:spPr>
          <a:xfrm>
            <a:off x="586928" y="1054468"/>
            <a:ext cx="10441160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SetComprimento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Comprimento)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_comprimento = Comprimento;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InformarValores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_comprimento =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_largura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Convert.ToDouble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InformarValores2()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("Informe o comprimento: ");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 _comprimento =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double.Parse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());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_largura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Convert.ToDouble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9085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4974A-4EAF-4E2B-98B8-63876E58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</a:t>
            </a:r>
            <a:r>
              <a:rPr lang="pt-BR" dirty="0"/>
              <a:t> e Set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C4CF91-A639-4381-85C0-B2D2A521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84</a:t>
            </a:fld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58C727A-2418-41F7-9D50-06BF92A7FC63}"/>
              </a:ext>
            </a:extLst>
          </p:cNvPr>
          <p:cNvSpPr/>
          <p:nvPr/>
        </p:nvSpPr>
        <p:spPr>
          <a:xfrm>
            <a:off x="407368" y="1305341"/>
            <a:ext cx="8503400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//###### Sem utilizar o Set ######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 r = new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r.InformarValores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8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();*/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>
                <a:solidFill>
                  <a:srgbClr val="008000"/>
                </a:solidFill>
                <a:latin typeface="Consolas" panose="020B0609020204030204" pitchFamily="49" charset="0"/>
              </a:rPr>
              <a:t>//###### Utilizando o Set ######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r2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r2.SetComprimento(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r2.InformarValores2();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r2.Exibir(); // </a:t>
            </a:r>
            <a:r>
              <a:rPr lang="pt-BR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GetArea</a:t>
            </a:r>
            <a:r>
              <a:rPr lang="pt-BR" b="1" dirty="0">
                <a:solidFill>
                  <a:srgbClr val="008000"/>
                </a:solidFill>
                <a:latin typeface="Consolas" panose="020B0609020204030204" pitchFamily="49" charset="0"/>
              </a:rPr>
              <a:t> na classe </a:t>
            </a:r>
            <a:r>
              <a:rPr lang="pt-BR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retangulo</a:t>
            </a:r>
            <a:endParaRPr lang="pt-BR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A8CBE3F-6F4F-4092-8417-38CE2FA4FEDF}"/>
              </a:ext>
            </a:extLst>
          </p:cNvPr>
          <p:cNvSpPr/>
          <p:nvPr/>
        </p:nvSpPr>
        <p:spPr>
          <a:xfrm>
            <a:off x="4125144" y="4826675"/>
            <a:ext cx="8064896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Exibir()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"Área do Retângulo\n"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$"Comprimento: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{_comprimento}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$"Largura: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{_largura}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t-BR" dirty="0" err="1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2942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Private</a:t>
            </a:r>
          </a:p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endParaRPr lang="en-US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85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94844E2-F04B-4454-91D0-A2E97F2136C8}"/>
              </a:ext>
            </a:extLst>
          </p:cNvPr>
          <p:cNvSpPr/>
          <p:nvPr/>
        </p:nvSpPr>
        <p:spPr>
          <a:xfrm>
            <a:off x="105544" y="1767766"/>
            <a:ext cx="8085937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System.Console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EncapsulamentoPublic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Retangulo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_comprimento;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_largura;</a:t>
            </a:r>
          </a:p>
          <a:p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_comprimento * _largura;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Exibir()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"Área do Retângulo\n"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$"Comprimento: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{_comprimento}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$"Largura: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{_largura}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t-B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t-B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pt-BR" sz="12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ACF5A5-F815-4738-9ECF-913BD11D4C63}"/>
              </a:ext>
            </a:extLst>
          </p:cNvPr>
          <p:cNvSpPr/>
          <p:nvPr/>
        </p:nvSpPr>
        <p:spPr>
          <a:xfrm>
            <a:off x="263353" y="2309234"/>
            <a:ext cx="8838944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Exibir()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"Área do Retângulo\n"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$"Comprimento: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{_comprimento}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$"Largura: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{_largura}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t-BR" dirty="0" err="1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InformarValores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o comprimento: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_comprimento = </a:t>
            </a:r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WriteLine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A31515"/>
                </a:solidFill>
                <a:latin typeface="Consolas" panose="020B0609020204030204" pitchFamily="49" charset="0"/>
              </a:rPr>
              <a:t>"Informe a largura : "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_largura =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Convert.ToDouble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19AC69A-2E05-4376-92E2-9BDB0EEB0EDC}"/>
              </a:ext>
            </a:extLst>
          </p:cNvPr>
          <p:cNvSpPr/>
          <p:nvPr/>
        </p:nvSpPr>
        <p:spPr>
          <a:xfrm>
            <a:off x="2679461" y="5242339"/>
            <a:ext cx="6833080" cy="9233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dirty="0">
                <a:latin typeface="Segoe UI" panose="020B0502040204020203" pitchFamily="34" charset="0"/>
              </a:rPr>
              <a:t>Essa implementação é mais robusta pois oculta (encapsula) o valor dos campos</a:t>
            </a:r>
            <a:r>
              <a:rPr lang="pt-BR" b="1" dirty="0">
                <a:latin typeface="Segoe UI" panose="020B0502040204020203" pitchFamily="34" charset="0"/>
              </a:rPr>
              <a:t> largura e comprimento</a:t>
            </a:r>
            <a:r>
              <a:rPr lang="pt-BR" dirty="0">
                <a:latin typeface="Segoe UI" panose="020B0502040204020203" pitchFamily="34" charset="0"/>
              </a:rPr>
              <a:t> permitindo que eles sejam acessados somente pelo método </a:t>
            </a:r>
            <a:r>
              <a:rPr lang="pt-BR" b="1" dirty="0" err="1">
                <a:latin typeface="Segoe UI" panose="020B0502040204020203" pitchFamily="34" charset="0"/>
              </a:rPr>
              <a:t>InformaValores</a:t>
            </a:r>
            <a:r>
              <a:rPr lang="pt-BR" dirty="0">
                <a:latin typeface="Segoe UI" panose="020B0502040204020203" pitchFamily="34" charset="0"/>
              </a:rPr>
              <a:t>().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ED3327-962E-4E96-86E7-E34970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91" y="1789715"/>
            <a:ext cx="2499955" cy="244501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B94420-1AAA-4B91-83E1-C41C04DB27E6}"/>
              </a:ext>
            </a:extLst>
          </p:cNvPr>
          <p:cNvSpPr/>
          <p:nvPr/>
        </p:nvSpPr>
        <p:spPr>
          <a:xfrm>
            <a:off x="5204780" y="1763633"/>
            <a:ext cx="6219811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 =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Retangulo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r.InformarValores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r.Exibir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4880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0F09C-35CF-F529-6D07-A5AB157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143000"/>
            <a:ext cx="11665296" cy="1367898"/>
          </a:xfrm>
        </p:spPr>
        <p:txBody>
          <a:bodyPr/>
          <a:lstStyle/>
          <a:p>
            <a:r>
              <a:rPr lang="pt-BR" dirty="0"/>
              <a:t>Prática em laboratório:  Escreva um projeto em C# para o diagrama de classe abaixo.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ED098-5F5D-66C8-ED58-A2657717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F1A645-A00F-7D7E-79B0-A2CA075CB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24" y="3020338"/>
            <a:ext cx="1495884" cy="170480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893DB2-0ED4-8BF1-FB3B-62FE640A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86</a:t>
            </a:fld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8573FAF-1625-633F-0A33-132A11373FC1}"/>
              </a:ext>
            </a:extLst>
          </p:cNvPr>
          <p:cNvCxnSpPr/>
          <p:nvPr/>
        </p:nvCxnSpPr>
        <p:spPr bwMode="auto">
          <a:xfrm flipH="1">
            <a:off x="8839930" y="4208887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have Direita 8">
            <a:extLst>
              <a:ext uri="{FF2B5EF4-FFF2-40B4-BE49-F238E27FC236}">
                <a16:creationId xmlns:a16="http://schemas.microsoft.com/office/drawing/2014/main" id="{4D62D412-E5C5-FD4A-58C3-6AF9E7476FCF}"/>
              </a:ext>
            </a:extLst>
          </p:cNvPr>
          <p:cNvSpPr/>
          <p:nvPr/>
        </p:nvSpPr>
        <p:spPr bwMode="auto">
          <a:xfrm>
            <a:off x="8328249" y="3705133"/>
            <a:ext cx="511682" cy="1020011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2B34F3-A955-E337-0E3D-A02F48AF6BFF}"/>
              </a:ext>
            </a:extLst>
          </p:cNvPr>
          <p:cNvSpPr txBox="1"/>
          <p:nvPr/>
        </p:nvSpPr>
        <p:spPr>
          <a:xfrm>
            <a:off x="9329603" y="4070388"/>
            <a:ext cx="78124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public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09BF79-6690-7379-1F71-F5D060394831}"/>
              </a:ext>
            </a:extLst>
          </p:cNvPr>
          <p:cNvSpPr txBox="1"/>
          <p:nvPr/>
        </p:nvSpPr>
        <p:spPr>
          <a:xfrm>
            <a:off x="4853863" y="5183612"/>
            <a:ext cx="57495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000000"/>
                </a:solidFill>
                <a:effectLst/>
                <a:latin typeface="Google Sans"/>
              </a:rPr>
              <a:t>Herança múltipla </a:t>
            </a:r>
            <a:r>
              <a:rPr lang="pt-BR" dirty="0">
                <a:solidFill>
                  <a:srgbClr val="000000"/>
                </a:solidFill>
              </a:rPr>
              <a:t>é um recurso de algumas linguagens de programação que permite que </a:t>
            </a:r>
            <a:r>
              <a:rPr lang="pt-BR" b="1" dirty="0">
                <a:solidFill>
                  <a:srgbClr val="000000"/>
                </a:solidFill>
              </a:rPr>
              <a:t>uma classe </a:t>
            </a:r>
            <a:r>
              <a:rPr lang="pt-BR" dirty="0">
                <a:solidFill>
                  <a:srgbClr val="000000"/>
                </a:solidFill>
              </a:rPr>
              <a:t>herde atributos e métodos </a:t>
            </a:r>
            <a:r>
              <a:rPr lang="pt-BR" b="1" dirty="0">
                <a:solidFill>
                  <a:srgbClr val="000000"/>
                </a:solidFill>
              </a:rPr>
              <a:t>de mais de uma </a:t>
            </a:r>
            <a:r>
              <a:rPr lang="pt-BR" dirty="0">
                <a:solidFill>
                  <a:srgbClr val="000000"/>
                </a:solidFill>
              </a:rPr>
              <a:t>classe base (classe mãe).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E1F89E-30DB-9F0C-F73D-A78DA6E4CD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3196" y="2032237"/>
            <a:ext cx="3839616" cy="366950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8E8382-4795-160C-A31C-33E84CF24253}"/>
              </a:ext>
            </a:extLst>
          </p:cNvPr>
          <p:cNvSpPr txBox="1"/>
          <p:nvPr/>
        </p:nvSpPr>
        <p:spPr>
          <a:xfrm>
            <a:off x="4566712" y="2222578"/>
            <a:ext cx="60854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p = (xA + xB + xC) / 2.0;</a:t>
            </a:r>
          </a:p>
          <a:p>
            <a:r>
              <a:rPr lang="pt-BR" sz="135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pt-BR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35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xA</a:t>
            </a:r>
            <a:r>
              <a:rPr lang="pt-BR" sz="135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xB</a:t>
            </a:r>
            <a:r>
              <a:rPr lang="pt-BR" sz="135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xC</a:t>
            </a:r>
            <a:r>
              <a:rPr lang="pt-BR" sz="13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87150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0F09C-35CF-F529-6D07-A5AB157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43000"/>
            <a:ext cx="8229600" cy="1367898"/>
          </a:xfrm>
        </p:spPr>
        <p:txBody>
          <a:bodyPr/>
          <a:lstStyle/>
          <a:p>
            <a:r>
              <a:rPr lang="pt-BR" dirty="0"/>
              <a:t>Prática em laboratório:  Escreva um projeto em C# para o diagrama de classe abaixo.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ED098-5F5D-66C8-ED58-A2657717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42E4D5A-9590-F22E-DF8B-05F24EB7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2080135"/>
            <a:ext cx="2028825" cy="196453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893DB2-0ED4-8BF1-FB3B-62FE640A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87</a:t>
            </a:fld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A65AEA5-F360-6771-11BC-EBE1ADB5EAEE}"/>
              </a:ext>
            </a:extLst>
          </p:cNvPr>
          <p:cNvCxnSpPr/>
          <p:nvPr/>
        </p:nvCxnSpPr>
        <p:spPr bwMode="auto">
          <a:xfrm flipH="1">
            <a:off x="9498381" y="3540909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CEDFE560-16B9-6F24-6FE0-846B94BE7843}"/>
              </a:ext>
            </a:extLst>
          </p:cNvPr>
          <p:cNvSpPr/>
          <p:nvPr/>
        </p:nvSpPr>
        <p:spPr bwMode="auto">
          <a:xfrm>
            <a:off x="9048328" y="3037155"/>
            <a:ext cx="450053" cy="1007511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630733-C4B2-619D-2D10-5FB53425E4D1}"/>
              </a:ext>
            </a:extLst>
          </p:cNvPr>
          <p:cNvSpPr txBox="1"/>
          <p:nvPr/>
        </p:nvSpPr>
        <p:spPr>
          <a:xfrm>
            <a:off x="9988054" y="3402410"/>
            <a:ext cx="88075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private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B121C6-B261-21C2-3899-86B1D404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7509" y="1488509"/>
            <a:ext cx="3463719" cy="43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38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2FD6EBE9-2CCC-0143-F40B-D827D34C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86" y="1975833"/>
            <a:ext cx="1700126" cy="17522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00F09C-35CF-F529-6D07-A5AB157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43000"/>
            <a:ext cx="8229600" cy="1367898"/>
          </a:xfrm>
        </p:spPr>
        <p:txBody>
          <a:bodyPr/>
          <a:lstStyle/>
          <a:p>
            <a:r>
              <a:rPr lang="pt-BR" dirty="0"/>
              <a:t>Prática em laboratório:  Escreva um projeto em C# para o diagrama de classe abaixo.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ED098-5F5D-66C8-ED58-A2657717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893DB2-0ED4-8BF1-FB3B-62FE640A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88</a:t>
            </a:fld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A65AEA5-F360-6771-11BC-EBE1ADB5EAEE}"/>
              </a:ext>
            </a:extLst>
          </p:cNvPr>
          <p:cNvCxnSpPr/>
          <p:nvPr/>
        </p:nvCxnSpPr>
        <p:spPr bwMode="auto">
          <a:xfrm flipH="1">
            <a:off x="8971619" y="3230842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CEDFE560-16B9-6F24-6FE0-846B94BE7843}"/>
              </a:ext>
            </a:extLst>
          </p:cNvPr>
          <p:cNvSpPr/>
          <p:nvPr/>
        </p:nvSpPr>
        <p:spPr bwMode="auto">
          <a:xfrm>
            <a:off x="8464016" y="2898069"/>
            <a:ext cx="380191" cy="590944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630733-C4B2-619D-2D10-5FB53425E4D1}"/>
              </a:ext>
            </a:extLst>
          </p:cNvPr>
          <p:cNvSpPr txBox="1"/>
          <p:nvPr/>
        </p:nvSpPr>
        <p:spPr>
          <a:xfrm>
            <a:off x="9533537" y="3062799"/>
            <a:ext cx="129862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protected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ABCDE8-7677-8AD9-07D6-9D8FD7C8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800" y="1882910"/>
            <a:ext cx="4502083" cy="39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31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71DF4-869F-8A85-745D-C2CE8C2B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ATENÇÃO PARA OS SÍMBOLOS DE VISIBILIDADE EM C#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5D856D9-24B0-479B-9198-F4DCBD67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89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15BF41-0937-3E76-405B-DB565441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87" y="2339859"/>
            <a:ext cx="1495884" cy="170480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4962C6-43A2-3398-2822-8B60699C3C6C}"/>
              </a:ext>
            </a:extLst>
          </p:cNvPr>
          <p:cNvCxnSpPr/>
          <p:nvPr/>
        </p:nvCxnSpPr>
        <p:spPr bwMode="auto">
          <a:xfrm flipH="1">
            <a:off x="3441693" y="3528407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have Direita 6">
            <a:extLst>
              <a:ext uri="{FF2B5EF4-FFF2-40B4-BE49-F238E27FC236}">
                <a16:creationId xmlns:a16="http://schemas.microsoft.com/office/drawing/2014/main" id="{D7B0856A-7BBE-F762-F7E8-3FAD376F94DE}"/>
              </a:ext>
            </a:extLst>
          </p:cNvPr>
          <p:cNvSpPr/>
          <p:nvPr/>
        </p:nvSpPr>
        <p:spPr bwMode="auto">
          <a:xfrm>
            <a:off x="2851884" y="3024653"/>
            <a:ext cx="589809" cy="10200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939C48-E7AF-707C-DC41-A56F4AE17289}"/>
              </a:ext>
            </a:extLst>
          </p:cNvPr>
          <p:cNvSpPr txBox="1"/>
          <p:nvPr/>
        </p:nvSpPr>
        <p:spPr>
          <a:xfrm>
            <a:off x="3931366" y="3389908"/>
            <a:ext cx="78124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public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83180F-33C0-103E-CCD4-09164D3AF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246" y="2289796"/>
            <a:ext cx="1700126" cy="167926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68D23A3-C96C-509A-A17F-5B3F32C46E85}"/>
              </a:ext>
            </a:extLst>
          </p:cNvPr>
          <p:cNvCxnSpPr/>
          <p:nvPr/>
        </p:nvCxnSpPr>
        <p:spPr bwMode="auto">
          <a:xfrm flipH="1">
            <a:off x="9498381" y="3540909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54EAFE2E-BD05-7604-677D-49C61FA0DB86}"/>
              </a:ext>
            </a:extLst>
          </p:cNvPr>
          <p:cNvSpPr/>
          <p:nvPr/>
        </p:nvSpPr>
        <p:spPr bwMode="auto">
          <a:xfrm>
            <a:off x="8976320" y="3037155"/>
            <a:ext cx="522061" cy="1007510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099D3F-0EAD-4130-2916-3EBD9F43578A}"/>
              </a:ext>
            </a:extLst>
          </p:cNvPr>
          <p:cNvSpPr txBox="1"/>
          <p:nvPr/>
        </p:nvSpPr>
        <p:spPr>
          <a:xfrm>
            <a:off x="9988054" y="3402410"/>
            <a:ext cx="88075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private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5858173-DBD9-3F42-1A16-EE803137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90" y="2276800"/>
            <a:ext cx="1700126" cy="1752277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E81EDDF-8E52-456D-C87A-4212D261F743}"/>
              </a:ext>
            </a:extLst>
          </p:cNvPr>
          <p:cNvCxnSpPr/>
          <p:nvPr/>
        </p:nvCxnSpPr>
        <p:spPr bwMode="auto">
          <a:xfrm flipH="1">
            <a:off x="6546771" y="3504207"/>
            <a:ext cx="56191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2B9B09C3-C819-8F3E-2B73-977A06DA0BD7}"/>
              </a:ext>
            </a:extLst>
          </p:cNvPr>
          <p:cNvSpPr/>
          <p:nvPr/>
        </p:nvSpPr>
        <p:spPr bwMode="auto">
          <a:xfrm>
            <a:off x="5956962" y="3000453"/>
            <a:ext cx="589809" cy="1044212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1" hangingPunct="1"/>
            <a:endParaRPr lang="pt-BR" sz="135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DC3EFE5-196D-6643-B478-35A2BAA262E5}"/>
              </a:ext>
            </a:extLst>
          </p:cNvPr>
          <p:cNvSpPr txBox="1"/>
          <p:nvPr/>
        </p:nvSpPr>
        <p:spPr>
          <a:xfrm>
            <a:off x="7036444" y="3365708"/>
            <a:ext cx="115172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protected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18019CB-E713-9E11-9C6A-1B7AA296C488}"/>
              </a:ext>
            </a:extLst>
          </p:cNvPr>
          <p:cNvSpPr txBox="1"/>
          <p:nvPr/>
        </p:nvSpPr>
        <p:spPr>
          <a:xfrm>
            <a:off x="2773486" y="4811921"/>
            <a:ext cx="1679306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Q/R terça feira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F13912-797D-FF99-52B0-6C3BE8C11FEC}"/>
              </a:ext>
            </a:extLst>
          </p:cNvPr>
          <p:cNvSpPr txBox="1"/>
          <p:nvPr/>
        </p:nvSpPr>
        <p:spPr>
          <a:xfrm>
            <a:off x="4827470" y="4944035"/>
            <a:ext cx="166282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Q/Quarta-feira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D0A8DC-1D9D-D68C-B837-15F8E1CFA356}"/>
              </a:ext>
            </a:extLst>
          </p:cNvPr>
          <p:cNvSpPr txBox="1"/>
          <p:nvPr/>
        </p:nvSpPr>
        <p:spPr>
          <a:xfrm>
            <a:off x="7392144" y="4897664"/>
            <a:ext cx="181831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Q/R quinta-feira</a:t>
            </a:r>
          </a:p>
        </p:txBody>
      </p:sp>
    </p:spTree>
    <p:extLst>
      <p:ext uri="{BB962C8B-B14F-4D97-AF65-F5344CB8AC3E}">
        <p14:creationId xmlns:p14="http://schemas.microsoft.com/office/powerpoint/2010/main" val="4238594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8C159E6-3800-445B-9BE0-9785E1C3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BD93DB-BC7F-4EBD-855D-E6BCA31A73D5}"/>
              </a:ext>
            </a:extLst>
          </p:cNvPr>
          <p:cNvSpPr/>
          <p:nvPr/>
        </p:nvSpPr>
        <p:spPr>
          <a:xfrm>
            <a:off x="1847528" y="764704"/>
            <a:ext cx="7677472" cy="609397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System.Globalization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2B92B0"/>
                </a:solidFill>
                <a:latin typeface="Consolas" panose="020B0609020204030204" pitchFamily="49" charset="0"/>
              </a:rPr>
              <a:t>Program</a:t>
            </a:r>
            <a:r>
              <a:rPr lang="pt-BR" sz="1300" dirty="0">
                <a:solidFill>
                  <a:srgbClr val="2B92B0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 void 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 x, y;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Triangulo();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Triangulo();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X:"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"Entre com as medidas do triângulo Y:"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p = (x.A + x.B + x.C) / 2.0;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p = 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/ 2.0;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(p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y.A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y.B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* (p -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y.C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"Área de X = "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"Área de Y = "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areaY.ToString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"F4"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CultureInfo.InvariantCulture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areaX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areaY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X"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pt-BR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t-BR" sz="13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300" dirty="0">
                <a:solidFill>
                  <a:srgbClr val="A41515"/>
                </a:solidFill>
                <a:latin typeface="Consolas" panose="020B0609020204030204" pitchFamily="49" charset="0"/>
              </a:rPr>
              <a:t>"Maior área: Y"</a:t>
            </a:r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	}	}	</a:t>
            </a:r>
          </a:p>
          <a:p>
            <a:r>
              <a:rPr lang="pt-BR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2896616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Internal Protected</a:t>
            </a:r>
          </a:p>
          <a:p>
            <a:pPr lvl="1" algn="just"/>
            <a:r>
              <a:rPr lang="en-US" dirty="0">
                <a:effectLst/>
              </a:rPr>
              <a:t>O </a:t>
            </a:r>
            <a:r>
              <a:rPr lang="pt-BR" dirty="0">
                <a:effectLst/>
              </a:rPr>
              <a:t>acesso é restrito, porém as classes filhas </a:t>
            </a:r>
            <a:r>
              <a:rPr lang="pt-BR" dirty="0" err="1">
                <a:effectLst/>
              </a:rPr>
              <a:t>têtm</a:t>
            </a:r>
            <a:r>
              <a:rPr lang="pt-BR" dirty="0">
                <a:effectLst/>
              </a:rPr>
              <a:t> acesso aos métodos e atributos da classe mãe.</a:t>
            </a:r>
          </a:p>
          <a:p>
            <a:pPr lvl="1" algn="just"/>
            <a:r>
              <a:rPr lang="pt-BR" dirty="0">
                <a:effectLst/>
              </a:rPr>
              <a:t>No exemplo anterior, modifique a visibilidade do atributo comprimento de private para </a:t>
            </a:r>
            <a:r>
              <a:rPr lang="en-US" dirty="0">
                <a:effectLst/>
              </a:rPr>
              <a:t>protected.</a:t>
            </a:r>
          </a:p>
          <a:p>
            <a:pPr lvl="1" algn="just"/>
            <a:r>
              <a:rPr lang="en-US" dirty="0" err="1">
                <a:effectLst/>
              </a:rPr>
              <a:t>Crie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classe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filha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Quadrado</a:t>
            </a:r>
            <a:r>
              <a:rPr lang="en-US" dirty="0">
                <a:effectLst/>
              </a:rPr>
              <a:t> (um </a:t>
            </a:r>
            <a:r>
              <a:rPr lang="en-US" dirty="0" err="1">
                <a:effectLst/>
              </a:rPr>
              <a:t>tipo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retângulo</a:t>
            </a:r>
            <a:r>
              <a:rPr lang="en-US" dirty="0">
                <a:effectLst/>
              </a:rPr>
              <a:t>);</a:t>
            </a:r>
          </a:p>
          <a:p>
            <a:pPr lvl="1" algn="just"/>
            <a:r>
              <a:rPr lang="en-US" dirty="0" err="1">
                <a:effectLst/>
              </a:rPr>
              <a:t>Modifique</a:t>
            </a:r>
            <a:r>
              <a:rPr lang="en-US" dirty="0">
                <a:effectLst/>
              </a:rPr>
              <a:t> a </a:t>
            </a:r>
            <a:r>
              <a:rPr lang="en-US" b="1" dirty="0">
                <a:effectLst/>
              </a:rPr>
              <a:t>main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conforme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figura</a:t>
            </a:r>
            <a:r>
              <a:rPr lang="en-US" dirty="0">
                <a:effectLst/>
              </a:rPr>
              <a:t>.</a:t>
            </a:r>
          </a:p>
          <a:p>
            <a:pPr marL="342900" lvl="1" indent="0" algn="just">
              <a:buNone/>
            </a:pPr>
            <a:r>
              <a:rPr lang="en-US" dirty="0">
                <a:effectLst/>
              </a:rPr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E8248C-49A9-4E18-9E67-2256FCBD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752599"/>
            <a:ext cx="4865136" cy="31211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F317F0-97F9-4774-B125-2DB05CAF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92" y="1859618"/>
            <a:ext cx="4451007" cy="18575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3080DC-EECA-40C9-BBAA-8B83646C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10" y="1838498"/>
            <a:ext cx="2586038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2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Protected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3080DC-EECA-40C9-BBAA-8B83646C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0" y="1948612"/>
            <a:ext cx="4274232" cy="465206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3D32FCB-E96A-4838-ADAD-58722872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95" y="1948612"/>
            <a:ext cx="4666695" cy="47113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3DEAC7A-7B59-448C-ADA5-44B8F050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91" y="5009019"/>
            <a:ext cx="4026864" cy="5105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F53D67-A7F2-489A-A1E7-0DD7F996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724" y="1976437"/>
            <a:ext cx="4666695" cy="385631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5F16501-DDD3-47F7-9722-01F6014A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767" y="4204326"/>
            <a:ext cx="2679297" cy="4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1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93E84-A7DC-4D4F-BBB1-7E9C51E8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 Set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2F93D46-D66E-4F19-A6CD-7951D3AF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26DC-6E26-4A42-9806-1DBDEF2ABBB3}" type="slidenum">
              <a:rPr lang="pt-BR" smtClean="0"/>
              <a:pPr>
                <a:defRPr/>
              </a:pPr>
              <a:t>92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082FC4-7E59-410C-B1E4-2AF4844F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9" y="1188741"/>
            <a:ext cx="5588731" cy="39424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BCA1EC-0A6B-40E2-B73E-6A823BD2B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"/>
          <a:stretch/>
        </p:blipFill>
        <p:spPr>
          <a:xfrm>
            <a:off x="4840584" y="1297788"/>
            <a:ext cx="4725144" cy="518556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84BC22-4AA1-4201-A7BE-4A930366A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804" y="2964475"/>
            <a:ext cx="4713196" cy="37367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4061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41955D-E0F9-46A9-A26C-ADFD53B8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93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08D086-3D90-4B17-AADA-E0008B56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84784"/>
            <a:ext cx="3974232" cy="432554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A6592B-2472-4E7B-976C-48B84527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56" y="1484784"/>
            <a:ext cx="6696744" cy="47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26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8EE77F-9944-48D3-A57E-8C433F4D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06E88D-D973-45A4-9C53-72378F48A897}" type="slidenum">
              <a:rPr lang="pt-BR" smtClean="0"/>
              <a:pPr>
                <a:defRPr/>
              </a:pPr>
              <a:t>94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B98BBB-E458-47DD-B968-350C676B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00" y="1170148"/>
            <a:ext cx="4221167" cy="426152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DECEA6-D37E-4179-AC40-42EA4B7A5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"/>
          <a:stretch/>
        </p:blipFill>
        <p:spPr>
          <a:xfrm>
            <a:off x="8112224" y="1135041"/>
            <a:ext cx="3883148" cy="426152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EC6A97-84E7-4D3F-B8BB-2A4F88426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85" y="1135041"/>
            <a:ext cx="4272649" cy="301403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56CB05-3D47-4307-A283-C9F222CE9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" y="1170148"/>
            <a:ext cx="3104964" cy="337943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96D9E36-476B-5D03-C1A9-400E1A5F6DB3}"/>
              </a:ext>
            </a:extLst>
          </p:cNvPr>
          <p:cNvSpPr/>
          <p:nvPr/>
        </p:nvSpPr>
        <p:spPr bwMode="auto">
          <a:xfrm>
            <a:off x="3188828" y="4149080"/>
            <a:ext cx="4378575" cy="14401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45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 - modificadores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b="1" dirty="0"/>
              <a:t>Protected</a:t>
            </a:r>
          </a:p>
          <a:p>
            <a:pPr lvl="1" algn="just"/>
            <a:r>
              <a:rPr lang="pt-BR" dirty="0">
                <a:effectLst/>
              </a:rPr>
              <a:t>Execute o programa.</a:t>
            </a:r>
          </a:p>
          <a:p>
            <a:pPr lvl="1" algn="just"/>
            <a:r>
              <a:rPr lang="pt-BR" dirty="0">
                <a:effectLst/>
              </a:rPr>
              <a:t>Modifique o atributo comprimento (classe </a:t>
            </a:r>
            <a:r>
              <a:rPr lang="pt-BR" dirty="0" err="1">
                <a:effectLst/>
              </a:rPr>
              <a:t>Retangulo</a:t>
            </a:r>
            <a:r>
              <a:rPr lang="pt-BR" dirty="0">
                <a:effectLst/>
              </a:rPr>
              <a:t>) para private e verifique o que acontece.</a:t>
            </a:r>
            <a:endParaRPr lang="en-US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C86314-00AA-4F49-BE3F-5A3BAAB0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37" y="3912394"/>
            <a:ext cx="4812224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3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9FE25-BB82-483E-98A6-D1BF3A47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Resumindo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66CDC8-1888-4C7F-ADFC-17248144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</a:rPr>
              <a:t>Os  níveis de acesso que você pode dar para uma classe, método ou propriedade são: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b="1" dirty="0">
                <a:effectLst/>
              </a:rPr>
              <a:t>public:  o acesso não é restrito.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b="1" dirty="0">
                <a:effectLst/>
              </a:rPr>
              <a:t>private: o acesso é limitado ao tipo recipiente (à classe, por exemplo).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b="1" dirty="0">
                <a:effectLst/>
              </a:rPr>
              <a:t>protected: o acesso é limitado à classe que os contém ou aos tipos derivados da classe (subclasse) que os contém.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b="1" dirty="0" err="1">
                <a:effectLst/>
              </a:rPr>
              <a:t>Internal</a:t>
            </a:r>
            <a:r>
              <a:rPr lang="pt-BR" sz="2000" b="1" dirty="0">
                <a:effectLst/>
              </a:rPr>
              <a:t>: o acesso é limitado ao </a:t>
            </a:r>
            <a:r>
              <a:rPr lang="pt-BR" sz="2000" b="1" dirty="0" err="1">
                <a:effectLst/>
              </a:rPr>
              <a:t>assembly</a:t>
            </a:r>
            <a:r>
              <a:rPr lang="pt-BR" sz="2000" b="1" dirty="0">
                <a:effectLst/>
              </a:rPr>
              <a:t> atual (</a:t>
            </a:r>
            <a:r>
              <a:rPr lang="pt-BR" sz="2000" b="1" dirty="0" err="1">
                <a:effectLst/>
              </a:rPr>
              <a:t>namespace</a:t>
            </a:r>
            <a:r>
              <a:rPr lang="pt-BR" sz="2000" b="1" dirty="0">
                <a:effectLst/>
              </a:rPr>
              <a:t> – solução).</a:t>
            </a:r>
          </a:p>
          <a:p>
            <a:pPr algn="just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</a:pPr>
            <a:r>
              <a:rPr lang="pt-BR" sz="2000" dirty="0">
                <a:effectLst/>
              </a:rPr>
              <a:t>protected interno: o acesso é limitado ao </a:t>
            </a:r>
            <a:r>
              <a:rPr lang="pt-BR" sz="2000" dirty="0" err="1">
                <a:effectLst/>
              </a:rPr>
              <a:t>assembly</a:t>
            </a:r>
            <a:r>
              <a:rPr lang="pt-BR" sz="2000" dirty="0">
                <a:effectLst/>
              </a:rPr>
              <a:t> atual ou aos tipos derivados da classe que os contém.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9BE376-4389-4BFE-8BA2-DD1D4FE0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451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6F6E8-4984-47E0-998D-6161C3FD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um construtor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BA4288-70DF-4A70-9D08-EC0D62EE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Fazendo a obrigatoriedade de se instanciar um objeto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BD1DD7-69AA-48E6-8C51-8075BA8B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F84670-F7FE-4B79-97C4-76869398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2" y="2149801"/>
            <a:ext cx="5902561" cy="11287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FADB87-C1C1-4C20-8DE7-E078E767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61" y="3483007"/>
            <a:ext cx="3888432" cy="12426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C42DB7-2FF2-41F8-8F3D-5B717000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94" y="4744080"/>
            <a:ext cx="4155419" cy="6292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ECB33B9-A786-A32C-ECA1-8DC73659695D}"/>
              </a:ext>
            </a:extLst>
          </p:cNvPr>
          <p:cNvSpPr txBox="1"/>
          <p:nvPr/>
        </p:nvSpPr>
        <p:spPr>
          <a:xfrm>
            <a:off x="1535005" y="5705642"/>
            <a:ext cx="205101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ConsoleProdutoNP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38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CC365-1292-440C-B384-DFDDCEAB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o Construtor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406CA4-A35A-4573-B920-5F1DE58FE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o construtor é obrigatório a instanciação do objeto.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2F24A2-6F65-4929-912E-ACFDD32B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562E01-B921-495F-9517-7788B550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3212976"/>
            <a:ext cx="4764881" cy="21074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3E30630-050B-4747-B5C7-3F6D50C4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887355"/>
            <a:ext cx="4493971" cy="15091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EF5BC4-D18D-4959-8C05-DA683B0D6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33" y="2454154"/>
            <a:ext cx="2364581" cy="4357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C1A444-A634-D2FE-9EA0-A0DF52C45081}"/>
              </a:ext>
            </a:extLst>
          </p:cNvPr>
          <p:cNvSpPr txBox="1"/>
          <p:nvPr/>
        </p:nvSpPr>
        <p:spPr>
          <a:xfrm>
            <a:off x="1535005" y="5705642"/>
            <a:ext cx="205101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ConsoleProdutoNP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54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B910B-2DEB-658A-0DA7-0A2D330ED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39CE0-326A-88AB-C958-843B4896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o Construtor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0AE05A-F5DF-A1C3-85D7-8C02F95E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o construtor é obrigatório a instanciação do objeto.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34A560-8D52-3310-2016-33355F41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41ABD-586C-4934-B677-C3503A0324B5}" type="slidenum">
              <a:rPr lang="pt-BR" smtClean="0"/>
              <a:pPr>
                <a:defRPr/>
              </a:pPr>
              <a:t>99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212DD0-17EA-C986-1896-5CFB8AEE3A15}"/>
              </a:ext>
            </a:extLst>
          </p:cNvPr>
          <p:cNvSpPr txBox="1"/>
          <p:nvPr/>
        </p:nvSpPr>
        <p:spPr>
          <a:xfrm>
            <a:off x="0" y="6483350"/>
            <a:ext cx="205101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pt-BR" dirty="0" err="1"/>
              <a:t>ConsoleProdutoNP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3DB73B-BE75-74CC-EB75-D82E0226A02C}"/>
              </a:ext>
            </a:extLst>
          </p:cNvPr>
          <p:cNvSpPr txBox="1"/>
          <p:nvPr/>
        </p:nvSpPr>
        <p:spPr>
          <a:xfrm>
            <a:off x="119336" y="1426180"/>
            <a:ext cx="636467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</a:t>
            </a:r>
            <a:endParaRPr lang="pt-BR" sz="14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 = </a:t>
            </a: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p2 = </a:t>
            </a: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"Geladeira"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50);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p3 = </a:t>
            </a: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"Fogão"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50, 120.00);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"Entre com o valor do produto2"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p2.SetPreco(</a:t>
            </a:r>
            <a:r>
              <a:rPr lang="pt-BR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.Parse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.ReadLine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(p2);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(p3);</a:t>
            </a: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pt-BR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.ReadKey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pt-BR" sz="14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368F687-1059-7D5B-7D3C-84F4A565A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14" y="3964899"/>
            <a:ext cx="2830809" cy="289310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3935A8-0669-501A-E1C2-875CE69E414D}"/>
              </a:ext>
            </a:extLst>
          </p:cNvPr>
          <p:cNvSpPr txBox="1"/>
          <p:nvPr/>
        </p:nvSpPr>
        <p:spPr>
          <a:xfrm>
            <a:off x="5982055" y="1693012"/>
            <a:ext cx="6146800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_nome;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_quantidade;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nome,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quantidade)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_nome = nome;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_quantidade = quantidade;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Produto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nome,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quantidade,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_nome = nome;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_quantidade = quantidade;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SetNome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nome)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_nome = nome;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SetPreco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pt-BR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preco</a:t>
            </a:r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pt-BR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922925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1_Texturizado">
  <a:themeElements>
    <a:clrScheme name="Texturizado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izad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Texturizado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izado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izado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2F11D967FB464B8FC76BBDCEEA6B7A" ma:contentTypeVersion="4" ma:contentTypeDescription="Crie um novo documento." ma:contentTypeScope="" ma:versionID="167578015668a26a221df283bb63374e">
  <xsd:schema xmlns:xsd="http://www.w3.org/2001/XMLSchema" xmlns:xs="http://www.w3.org/2001/XMLSchema" xmlns:p="http://schemas.microsoft.com/office/2006/metadata/properties" xmlns:ns2="9ae92d49-fb35-4ce2-9850-3b5616b21f4e" targetNamespace="http://schemas.microsoft.com/office/2006/metadata/properties" ma:root="true" ma:fieldsID="586c5d0b6c1cbd7ba07fc50a9244715c" ns2:_="">
    <xsd:import namespace="9ae92d49-fb35-4ce2-9850-3b5616b21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92d49-fb35-4ce2-9850-3b5616b21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ED8207-FF53-450B-B6C7-5B4ABA5E3597}">
  <ds:schemaRefs>
    <ds:schemaRef ds:uri="http://www.w3.org/XML/1998/namespace"/>
    <ds:schemaRef ds:uri="c006a488-d464-4de5-bf24-9193787ce218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a6a5dc82-3bb8-4361-80bc-1784a9e256ed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199F76E-DD4C-40EC-AD75-36831AACBA14}"/>
</file>

<file path=customXml/itemProps3.xml><?xml version="1.0" encoding="utf-8"?>
<ds:datastoreItem xmlns:ds="http://schemas.openxmlformats.org/officeDocument/2006/customXml" ds:itemID="{EDDABE00-76D6-41FB-B36B-42A8470356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12702</TotalTime>
  <Words>8886</Words>
  <Application>Microsoft Office PowerPoint</Application>
  <PresentationFormat>Widescreen</PresentationFormat>
  <Paragraphs>1352</Paragraphs>
  <Slides>118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118</vt:i4>
      </vt:variant>
    </vt:vector>
  </HeadingPairs>
  <TitlesOfParts>
    <vt:vector size="128" baseType="lpstr">
      <vt:lpstr>Arial</vt:lpstr>
      <vt:lpstr>Arial</vt:lpstr>
      <vt:lpstr>Cascadia Mono</vt:lpstr>
      <vt:lpstr>Consolas</vt:lpstr>
      <vt:lpstr>Google Sans</vt:lpstr>
      <vt:lpstr>Segoe UI</vt:lpstr>
      <vt:lpstr>Tahoma</vt:lpstr>
      <vt:lpstr>Times New Roman</vt:lpstr>
      <vt:lpstr>Wingdings</vt:lpstr>
      <vt:lpstr>1_Texturizado</vt:lpstr>
      <vt:lpstr>PROGRAMAÇÃO ORIENTADA A OBJETOS I</vt:lpstr>
      <vt:lpstr>Vantagens e objetivos da OO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Vantagens e objetivos da OO</vt:lpstr>
      <vt:lpstr>Apresentação do PowerPoint</vt:lpstr>
      <vt:lpstr>Apresentação do PowerPoint</vt:lpstr>
      <vt:lpstr>Apresentação do PowerPoint</vt:lpstr>
      <vt:lpstr>Abstração</vt:lpstr>
      <vt:lpstr>Abstração </vt:lpstr>
      <vt:lpstr>Abstração</vt:lpstr>
      <vt:lpstr>Abstração</vt:lpstr>
      <vt:lpstr>Abstração</vt:lpstr>
      <vt:lpstr>Abstração</vt:lpstr>
      <vt:lpstr>Abstração</vt:lpstr>
      <vt:lpstr>Instanciando objetos</vt:lpstr>
      <vt:lpstr>Objeto</vt:lpstr>
      <vt:lpstr>Objetos</vt:lpstr>
      <vt:lpstr>Estado de um Objeto</vt:lpstr>
      <vt:lpstr>Estado de um Objeto</vt:lpstr>
      <vt:lpstr>Atributos</vt:lpstr>
      <vt:lpstr>Atributos</vt:lpstr>
      <vt:lpstr>Comportamento de um Objeto</vt:lpstr>
      <vt:lpstr>Comportamento - Métodos</vt:lpstr>
      <vt:lpstr>Classe</vt:lpstr>
      <vt:lpstr>Nomeando uma Classe</vt:lpstr>
      <vt:lpstr>Nomeando uma Classe</vt:lpstr>
      <vt:lpstr>Nomeando uma Classe</vt:lpstr>
      <vt:lpstr>Nomeando uma Classe</vt:lpstr>
      <vt:lpstr>Classes</vt:lpstr>
      <vt:lpstr>Classes</vt:lpstr>
      <vt:lpstr>Representação de uma Classe</vt:lpstr>
      <vt:lpstr>Classes em C#</vt:lpstr>
      <vt:lpstr>Classes em C#</vt:lpstr>
      <vt:lpstr>Convenção de Nomes</vt:lpstr>
      <vt:lpstr>Exemplo1</vt:lpstr>
      <vt:lpstr>Solução</vt:lpstr>
      <vt:lpstr>Program</vt:lpstr>
      <vt:lpstr>Classe1</vt:lpstr>
      <vt:lpstr>Exemplo2</vt:lpstr>
      <vt:lpstr>Solução</vt:lpstr>
      <vt:lpstr>Program</vt:lpstr>
      <vt:lpstr>Classe1</vt:lpstr>
      <vt:lpstr>ENCAPSULAMENTO</vt:lpstr>
      <vt:lpstr>Classes em C#</vt:lpstr>
      <vt:lpstr>Encapsulamento</vt:lpstr>
      <vt:lpstr>Encapsulamento</vt:lpstr>
      <vt:lpstr>Encapsulamento</vt:lpstr>
      <vt:lpstr>Encapsulamento - modificadores</vt:lpstr>
      <vt:lpstr>Encapsulamento - modificadores</vt:lpstr>
      <vt:lpstr>Encapsulamento - modificadores</vt:lpstr>
      <vt:lpstr>Encapsulamento - modificadores</vt:lpstr>
      <vt:lpstr>Herança</vt:lpstr>
      <vt:lpstr>Classes em C#</vt:lpstr>
      <vt:lpstr>Instanciando objetos</vt:lpstr>
      <vt:lpstr>Classes em C#</vt:lpstr>
      <vt:lpstr>Instanciando objetos</vt:lpstr>
      <vt:lpstr>Instanciando objetos</vt:lpstr>
      <vt:lpstr>Instanciando objetos</vt:lpstr>
      <vt:lpstr>Mudança de Paradigma</vt:lpstr>
      <vt:lpstr>Declaração dos atributos</vt:lpstr>
      <vt:lpstr>Declaração dos atributos</vt:lpstr>
      <vt:lpstr>Declaração dos métodos</vt:lpstr>
      <vt:lpstr>Encapsulamento - modificadores</vt:lpstr>
      <vt:lpstr>Encapsulamento - modificadores</vt:lpstr>
      <vt:lpstr>Construtor do C#</vt:lpstr>
      <vt:lpstr>Construtor do C#</vt:lpstr>
      <vt:lpstr>Construtor do C#</vt:lpstr>
      <vt:lpstr>Encapsulamento - modificadores</vt:lpstr>
      <vt:lpstr>Get e Set</vt:lpstr>
      <vt:lpstr>Get e Set</vt:lpstr>
      <vt:lpstr>Encapsulamento - modificadores</vt:lpstr>
      <vt:lpstr>Prática em laboratório:  Escreva um projeto em C# para o diagrama de classe abaixo.</vt:lpstr>
      <vt:lpstr>Prática em laboratório:  Escreva um projeto em C# para o diagrama de classe abaixo.</vt:lpstr>
      <vt:lpstr>Prática em laboratório:  Escreva um projeto em C# para o diagrama de classe abaixo.</vt:lpstr>
      <vt:lpstr>ATENÇÃO PARA OS SÍMBOLOS DE VISIBILIDADE EM C#</vt:lpstr>
      <vt:lpstr>Encapsulamento - modificadores</vt:lpstr>
      <vt:lpstr>Encapsulamento - modificadores</vt:lpstr>
      <vt:lpstr>Usando o Set</vt:lpstr>
      <vt:lpstr>Apresentação do PowerPoint</vt:lpstr>
      <vt:lpstr>Apresentação do PowerPoint</vt:lpstr>
      <vt:lpstr>Encapsulamento - modificadores</vt:lpstr>
      <vt:lpstr>Resumindo</vt:lpstr>
      <vt:lpstr>Gerando um construtor</vt:lpstr>
      <vt:lpstr>Gerando o Construtor</vt:lpstr>
      <vt:lpstr>Gerando o Construtor</vt:lpstr>
      <vt:lpstr>Métodos Get e Set</vt:lpstr>
      <vt:lpstr>Apresentação do PowerPoint</vt:lpstr>
      <vt:lpstr>Métodos Properties</vt:lpstr>
      <vt:lpstr>Método Properties- Propriedades</vt:lpstr>
      <vt:lpstr>Figura Geométrica com Get e Set / Properties</vt:lpstr>
      <vt:lpstr>Apresentação do PowerPoint</vt:lpstr>
      <vt:lpstr>Apresentação do PowerPoint</vt:lpstr>
      <vt:lpstr>Apresentação do PowerPoint</vt:lpstr>
      <vt:lpstr>Exercício</vt:lpstr>
      <vt:lpstr>Exercício</vt:lpstr>
      <vt:lpstr>Apresentação do PowerPoint</vt:lpstr>
      <vt:lpstr>Apresentação do PowerPoint</vt:lpstr>
      <vt:lpstr>Apresentação do PowerPoint</vt:lpstr>
      <vt:lpstr>Apresentação do PowerPoint</vt:lpstr>
      <vt:lpstr>PALAVRA THIS</vt:lpstr>
      <vt:lpstr>Palavra This</vt:lpstr>
      <vt:lpstr>Palavra This</vt:lpstr>
      <vt:lpstr>Palavra This</vt:lpstr>
      <vt:lpstr>Palavra This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 I</dc:title>
  <dc:creator>PEDRO EUPHRASIO</dc:creator>
  <cp:lastModifiedBy>PEDRO EUPHRASIO</cp:lastModifiedBy>
  <cp:revision>62</cp:revision>
  <dcterms:created xsi:type="dcterms:W3CDTF">2020-02-13T12:52:26Z</dcterms:created>
  <dcterms:modified xsi:type="dcterms:W3CDTF">2025-03-25T23:51:47Z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0x010100AA2F11D967FB464B8FC76BBDCEEA6B7A</vt:lpwstr>
  </property>
</Properties>
</file>